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ink/ink1.xml" ContentType="application/inkml+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35"/>
  </p:notesMasterIdLst>
  <p:sldIdLst>
    <p:sldId id="256" r:id="rId2"/>
    <p:sldId id="257" r:id="rId3"/>
    <p:sldId id="258" r:id="rId4"/>
    <p:sldId id="299" r:id="rId5"/>
    <p:sldId id="292" r:id="rId6"/>
    <p:sldId id="295" r:id="rId7"/>
    <p:sldId id="297" r:id="rId8"/>
    <p:sldId id="261" r:id="rId9"/>
    <p:sldId id="262" r:id="rId10"/>
    <p:sldId id="264" r:id="rId11"/>
    <p:sldId id="267" r:id="rId12"/>
    <p:sldId id="291" r:id="rId13"/>
    <p:sldId id="269" r:id="rId14"/>
    <p:sldId id="298" r:id="rId15"/>
    <p:sldId id="289" r:id="rId16"/>
    <p:sldId id="288" r:id="rId17"/>
    <p:sldId id="273" r:id="rId18"/>
    <p:sldId id="274" r:id="rId19"/>
    <p:sldId id="294" r:id="rId20"/>
    <p:sldId id="275" r:id="rId21"/>
    <p:sldId id="276" r:id="rId22"/>
    <p:sldId id="277" r:id="rId23"/>
    <p:sldId id="290" r:id="rId24"/>
    <p:sldId id="278" r:id="rId25"/>
    <p:sldId id="279" r:id="rId26"/>
    <p:sldId id="280" r:id="rId27"/>
    <p:sldId id="281" r:id="rId28"/>
    <p:sldId id="287" r:id="rId29"/>
    <p:sldId id="282" r:id="rId30"/>
    <p:sldId id="283" r:id="rId31"/>
    <p:sldId id="284" r:id="rId32"/>
    <p:sldId id="285" r:id="rId33"/>
    <p:sldId id="286" r:id="rId34"/>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265B8"/>
    <a:srgbClr val="376EC8"/>
    <a:srgbClr val="3A75D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292"/>
    <p:restoredTop sz="82857"/>
  </p:normalViewPr>
  <p:slideViewPr>
    <p:cSldViewPr snapToGrid="0">
      <p:cViewPr varScale="1">
        <p:scale>
          <a:sx n="140" d="100"/>
          <a:sy n="140" d="100"/>
        </p:scale>
        <p:origin x="488" y="18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1T00:40:34.641"/>
    </inkml:context>
    <inkml:brush xml:id="br0">
      <inkml:brushProperty name="width" value="0.05" units="cm"/>
      <inkml:brushProperty name="height" value="0.05" units="cm"/>
      <inkml:brushProperty name="color" value="#E71224"/>
    </inkml:brush>
  </inkml:definitions>
  <inkml:trace contextRef="#ctx0" brushRef="#br0">1111 402 24575,'-39'0'0,"-10"0"0,-39 0 0,-8 0 0,45 0 0,0 0 0,-48 0 0,11 6 0,13 7 0,13 8 0,11 4 0,11-3 0,15-5 0,6-3 0,-1 1 0,-3 1 0,-4 2 0,2 1 0,6-4 0,8-3 0,1 0 0,-4 8 0,-5 12 0,-6 17 0,-1 15 0,3 8 0,5 2 0,7-5 0,6-6 0,3-4 0,4-4 0,3 0 0,5-1 0,8-5 0,4 0 0,4-3 0,5-2 0,2 2 0,3-1 0,0-7 0,-3-5 0,6-8 0,7-6 0,16 0 0,19-2 0,-30-9 0,2-1 0,10-1 0,2-1 0,8-1 0,1-1 0,6-1 0,-1-1 0,-2 0 0,0-1 0,-1 1 0,0-2 0,-2 1 0,1-1 0,2-1 0,-1-1 0,0-1 0,-1-1 0,-2-2 0,0 0 0,-5-2 0,-2 0 0,-7 0 0,0-1 0,-4-1 0,-1-2 0,38-12 0,-12-4 0,-11-3 0,-9-2 0,-5-8 0,-4-5 0,0-8 0,-6-1 0,-7 5 0,-9 7 0,-8 12 0,-5 2 0,1-5 0,3-13 0,3-10 0,1-4 0,-3 4 0,-3 7 0,-6 0 0,-5 1 0,-4-3 0,-3-4 0,-3-1 0,-12-5 0,-17-2 0,-15 0 0,-15 3 0,-7 5 0,-6 5 0,-7 3 0,-3 5 0,0 3 0,2 7 0,2 6 0,7 5 0,4 9 0,2 5 0,-3 4 0,-4 5 0,-5 0 0,-6 4 0,3 3 0,6 4 0,4 4 0,9 1 0,2 1 0,7-1 0,13-2 0,14-2 0,12-4 0,3 0 0,-1 4 0,-3 4 0,-2 2 0,4-1 0,5-4 0,5-6 0,-3 1 0,-7 2 0,-5 6 0,-3 4 0,3-2 0,8-5 0,6-6 0,4-3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1pPr>
            <a:lvl2pPr marL="914400" marR="0" lvl="1"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2" name="Google Shape;5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338fc1e5800_0_4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-These measures, partly because they work, were used to manage resistance, enforce compliance, and stabilize systems that prioritize market logic </a:t>
            </a:r>
          </a:p>
          <a:p>
            <a:pPr marL="0" lvl="0" indent="0" algn="l" rtl="0">
              <a:spcBef>
                <a:spcPts val="0"/>
              </a:spcBef>
              <a:spcAft>
                <a:spcPts val="0"/>
              </a:spcAft>
              <a:buNone/>
            </a:pPr>
            <a:r>
              <a:rPr lang="en-US" dirty="0"/>
              <a:t>-some regime characteristics that may otherwise be disadvantages in a relatively closed economy can indeed become advantageous, since the goal is about competing for external demand</a:t>
            </a:r>
          </a:p>
          <a:p>
            <a:pPr marL="0" lvl="0" indent="0" algn="l" rtl="0">
              <a:spcBef>
                <a:spcPts val="0"/>
              </a:spcBef>
              <a:spcAft>
                <a:spcPts val="0"/>
              </a:spcAft>
              <a:buNone/>
            </a:pPr>
            <a:r>
              <a:rPr lang="en-US" dirty="0"/>
              <a:t>-In contrast, many Latin American democracies even have stricter labor regulations than OECD countries (</a:t>
            </a:r>
            <a:r>
              <a:rPr lang="en-US" dirty="0" err="1"/>
              <a:t>Feierherd</a:t>
            </a:r>
            <a:r>
              <a:rPr lang="en-US" dirty="0"/>
              <a:t> 2024)</a:t>
            </a:r>
            <a:endParaRPr dirty="0"/>
          </a:p>
        </p:txBody>
      </p:sp>
      <p:sp>
        <p:nvSpPr>
          <p:cNvPr id="155" name="Google Shape;155;g338fc1e5800_0_4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200946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295ab1ea15c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69" name="Google Shape;169;g295ab1ea15c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295ab1ea15c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69" name="Google Shape;169;g295ab1ea15c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69751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32d53e224d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2" name="Google Shape;162;g32d53e224d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633513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32d53e224d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97" name="Google Shape;197;g32d53e224d4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338fc1e5800_0_27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204" name="Google Shape;204;g338fc1e5800_0_27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338fc1e5800_0_27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204" name="Google Shape;204;g338fc1e5800_0_27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53447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338fc1e5800_0_1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5" name="Google Shape;215;g338fc1e5800_0_1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338fc1e5800_0_10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4" name="Google Shape;224;g338fc1e5800_0_10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32d53e224d4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232" name="Google Shape;232;g32d53e224d4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g2dcc1a2d960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“trade and economic </a:t>
            </a:r>
            <a:r>
              <a:rPr lang="en-US" dirty="0" err="1"/>
              <a:t>endeavour</a:t>
            </a:r>
            <a:r>
              <a:rPr lang="en-US" dirty="0"/>
              <a:t> should be conducted with a view to raising standards of living, ensuring full employment and a large and steadily growing volume of real income and effective demand, developing the full use of the resources of the world and expanding the production and exchange of goods.”</a:t>
            </a:r>
            <a:br>
              <a:rPr lang="en-US" dirty="0"/>
            </a:br>
            <a:br>
              <a:rPr lang="en-US" dirty="0"/>
            </a:br>
            <a:r>
              <a:rPr lang="en-US" dirty="0"/>
              <a:t>Institutional development frequently depends on prior outcomes ("path dependence") and evolutionary forces. As institutions evolve, rational design choices can arise in two ways. First, participants may modify institutions in stages, by making purposeful decisions as new circumstances arise, by imitating features from other institutions that work well in similar settings, or by designing explicit institutions to strengthen tacit cooperation. Second, institutions may evolve as states (and other international actors) select among them over time. States favor some institutions because they are better suited to new conditions or new problems and abandon or downplay those that are not. For example, the obvious place to handle intellectual property rights would seem to be the World Intellectual Property Organization, but the countries that generate most patents chose to move the issue to the WTO because it offered better enforcement mechanisms. Thus the institutionalization of the issue evolved significantly, not because an older institution was modified, but because another one offered a better institutional design.</a:t>
            </a:r>
            <a:endParaRPr dirty="0"/>
          </a:p>
        </p:txBody>
      </p:sp>
      <p:sp>
        <p:nvSpPr>
          <p:cNvPr id="60" name="Google Shape;60;g2dcc1a2d960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32d53e224d4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2" name="Google Shape;232;g32d53e224d4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687817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338fc1e5800_0_10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1" name="Google Shape;241;g338fc1e5800_0_10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338fc1e5800_0_1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Although it’s hard to know the counterfactual of reform effect of  when joiners are not in WTO, we can still get some effect</a:t>
            </a:r>
            <a:endParaRPr dirty="0"/>
          </a:p>
        </p:txBody>
      </p:sp>
      <p:sp>
        <p:nvSpPr>
          <p:cNvPr id="248" name="Google Shape;248;g338fc1e5800_0_1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338fc1e5800_0_10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6" name="Google Shape;256;g338fc1e5800_0_10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338fc1e5800_0_10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3" name="Google Shape;263;g338fc1e5800_0_10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32d53e224d4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9" name="Google Shape;269;g32d53e224d4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32d53e224d4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276" name="Google Shape;276;g32d53e224d4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32d53e224d4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283" name="Google Shape;283;g32d53e224d4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33947c5f68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1" name="Google Shape;291;g33947c5f68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338fc1e5800_0_1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298" name="Google Shape;298;g338fc1e5800_0_1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296263de24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78" name="Google Shape;78;g296263de24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338fc1e5800_0_4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But nearly end of 1980, autocracies lost out in computerization. </a:t>
            </a:r>
            <a:endParaRPr dirty="0"/>
          </a:p>
        </p:txBody>
      </p:sp>
      <p:sp>
        <p:nvSpPr>
          <p:cNvPr id="97" name="Google Shape;97;g338fc1e5800_0_4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000819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Fundamental problems for </a:t>
            </a:r>
            <a:r>
              <a:rPr lang="en-US" dirty="0" err="1"/>
              <a:t>aut</a:t>
            </a:r>
            <a:r>
              <a:rPr lang="en-US" dirty="0"/>
              <a:t> even with smart leaders: weak demand, low credibility if no trade and </a:t>
            </a:r>
            <a:r>
              <a:rPr lang="en-US" dirty="0" err="1"/>
              <a:t>inst</a:t>
            </a:r>
            <a:r>
              <a:rPr lang="en-US" dirty="0"/>
              <a:t> reform.</a:t>
            </a:r>
          </a:p>
        </p:txBody>
      </p:sp>
    </p:spTree>
    <p:extLst>
      <p:ext uri="{BB962C8B-B14F-4D97-AF65-F5344CB8AC3E}">
        <p14:creationId xmlns:p14="http://schemas.microsoft.com/office/powerpoint/2010/main" val="5599950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338f882fc4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Globalization met two conditions, and allows demand competition, </a:t>
            </a:r>
            <a:endParaRPr dirty="0"/>
          </a:p>
        </p:txBody>
      </p:sp>
      <p:sp>
        <p:nvSpPr>
          <p:cNvPr id="106" name="Google Shape;106;g338f882fc4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338fc1e5800_0_4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3" name="Google Shape;113;g338fc1e5800_0_4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295ab1ea15c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global trade system, combined with floating exchange rates and freer capital flows</a:t>
            </a:r>
            <a:endParaRPr dirty="0"/>
          </a:p>
        </p:txBody>
      </p:sp>
      <p:sp>
        <p:nvSpPr>
          <p:cNvPr id="133" name="Google Shape;133;g295ab1ea15c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338fc1e5800_0_4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Active and passive</a:t>
            </a:r>
            <a:endParaRPr dirty="0"/>
          </a:p>
        </p:txBody>
      </p:sp>
      <p:sp>
        <p:nvSpPr>
          <p:cNvPr id="155" name="Google Shape;155;g338fc1e5800_0_4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11.xml"/><Relationship Id="rId5" Type="http://schemas.openxmlformats.org/officeDocument/2006/relationships/image" Target="../media/image23.png"/><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11.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12.png"/></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9.xml"/><Relationship Id="rId1" Type="http://schemas.openxmlformats.org/officeDocument/2006/relationships/slideLayout" Target="../slideLayouts/slideLayout11.xml"/><Relationship Id="rId4" Type="http://schemas.openxmlformats.org/officeDocument/2006/relationships/image" Target="../media/image31.png"/></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2.xml"/><Relationship Id="rId1" Type="http://schemas.openxmlformats.org/officeDocument/2006/relationships/slideLayout" Target="../slideLayouts/slideLayout11.xml"/><Relationship Id="rId4" Type="http://schemas.openxmlformats.org/officeDocument/2006/relationships/image" Target="../media/image35.png"/></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3.xml"/><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4.xml"/><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5.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3.png"/><Relationship Id="rId7"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11.xml"/><Relationship Id="rId4" Type="http://schemas.openxmlformats.org/officeDocument/2006/relationships/customXml" Target="../ink/ink1.xml"/><Relationship Id="rId9" Type="http://schemas.openxmlformats.org/officeDocument/2006/relationships/image" Target="../media/image15.png"/></Relationships>
</file>

<file path=ppt/slides/_rels/slide3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6.xml"/><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7.xml"/><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7.png"/><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3"/>
        <p:cNvGrpSpPr/>
        <p:nvPr/>
      </p:nvGrpSpPr>
      <p:grpSpPr>
        <a:xfrm>
          <a:off x="0" y="0"/>
          <a:ext cx="0" cy="0"/>
          <a:chOff x="0" y="0"/>
          <a:chExt cx="0" cy="0"/>
        </a:xfrm>
      </p:grpSpPr>
      <p:sp>
        <p:nvSpPr>
          <p:cNvPr id="54" name="Google Shape;54;p13"/>
          <p:cNvSpPr/>
          <p:nvPr/>
        </p:nvSpPr>
        <p:spPr>
          <a:xfrm>
            <a:off x="11348" y="2539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5" name="Google Shape;55;p13"/>
          <p:cNvSpPr/>
          <p:nvPr/>
        </p:nvSpPr>
        <p:spPr>
          <a:xfrm>
            <a:off x="912473" y="1327600"/>
            <a:ext cx="7243331" cy="5808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None/>
            </a:pPr>
            <a:r>
              <a:rPr lang="en-US" sz="2600" b="1" dirty="0">
                <a:solidFill>
                  <a:schemeClr val="dk1"/>
                </a:solidFill>
              </a:rPr>
              <a:t>The Globalization Origins of Autocratic Rise</a:t>
            </a:r>
            <a:r>
              <a:rPr lang="en-US" sz="2700" b="1" dirty="0">
                <a:solidFill>
                  <a:schemeClr val="dk1"/>
                </a:solidFill>
              </a:rPr>
              <a:t> </a:t>
            </a:r>
            <a:endParaRPr sz="2700" b="1" dirty="0">
              <a:solidFill>
                <a:schemeClr val="dk1"/>
              </a:solidFill>
            </a:endParaRPr>
          </a:p>
          <a:p>
            <a:pPr marL="0" marR="0" lvl="0" indent="0" algn="l" rtl="0">
              <a:lnSpc>
                <a:spcPct val="90000"/>
              </a:lnSpc>
              <a:spcBef>
                <a:spcPts val="0"/>
              </a:spcBef>
              <a:spcAft>
                <a:spcPts val="0"/>
              </a:spcAft>
              <a:buNone/>
            </a:pPr>
            <a:endParaRPr sz="2700" b="1" dirty="0">
              <a:solidFill>
                <a:schemeClr val="dk1"/>
              </a:solidFill>
            </a:endParaRPr>
          </a:p>
          <a:p>
            <a:pPr marL="0" marR="0" lvl="0" indent="0" algn="l" rtl="0">
              <a:lnSpc>
                <a:spcPct val="90000"/>
              </a:lnSpc>
              <a:spcBef>
                <a:spcPts val="0"/>
              </a:spcBef>
              <a:spcAft>
                <a:spcPts val="0"/>
              </a:spcAft>
              <a:buNone/>
            </a:pPr>
            <a:r>
              <a:rPr lang="en-US" sz="2100" b="1" dirty="0">
                <a:solidFill>
                  <a:schemeClr val="dk1"/>
                </a:solidFill>
              </a:rPr>
              <a:t>    </a:t>
            </a:r>
            <a:endParaRPr sz="2400" b="1" dirty="0">
              <a:solidFill>
                <a:schemeClr val="dk1"/>
              </a:solidFill>
            </a:endParaRPr>
          </a:p>
        </p:txBody>
      </p:sp>
      <p:sp>
        <p:nvSpPr>
          <p:cNvPr id="56" name="Google Shape;56;p13"/>
          <p:cNvSpPr txBox="1"/>
          <p:nvPr/>
        </p:nvSpPr>
        <p:spPr>
          <a:xfrm>
            <a:off x="3075648" y="3376967"/>
            <a:ext cx="2935685" cy="8866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504"/>
              </a:spcBef>
              <a:spcAft>
                <a:spcPts val="0"/>
              </a:spcAft>
              <a:buNone/>
            </a:pPr>
            <a:r>
              <a:rPr lang="en-US" sz="1512" b="1" i="0" u="none" strike="noStrike" cap="none" dirty="0">
                <a:solidFill>
                  <a:schemeClr val="dk1"/>
                </a:solidFill>
                <a:latin typeface="Arial"/>
                <a:ea typeface="Arial"/>
                <a:cs typeface="Arial"/>
                <a:sym typeface="Arial"/>
              </a:rPr>
              <a:t>George Yean</a:t>
            </a:r>
            <a:endParaRPr sz="1512" b="1" dirty="0">
              <a:solidFill>
                <a:schemeClr val="dk1"/>
              </a:solidFill>
            </a:endParaRPr>
          </a:p>
          <a:p>
            <a:pPr marL="0" marR="0" lvl="0" indent="0" algn="ctr" rtl="0">
              <a:lnSpc>
                <a:spcPct val="100000"/>
              </a:lnSpc>
              <a:spcBef>
                <a:spcPts val="504"/>
              </a:spcBef>
              <a:spcAft>
                <a:spcPts val="0"/>
              </a:spcAft>
              <a:buNone/>
            </a:pPr>
            <a:r>
              <a:rPr lang="en-US" sz="1200" b="1" dirty="0">
                <a:solidFill>
                  <a:schemeClr val="dk1"/>
                </a:solidFill>
              </a:rPr>
              <a:t>PhD Candidate, Harvard University</a:t>
            </a:r>
          </a:p>
          <a:p>
            <a:pPr marL="0" marR="0" lvl="0" indent="0" algn="ctr" rtl="0">
              <a:lnSpc>
                <a:spcPct val="100000"/>
              </a:lnSpc>
              <a:spcBef>
                <a:spcPts val="504"/>
              </a:spcBef>
              <a:spcAft>
                <a:spcPts val="0"/>
              </a:spcAft>
              <a:buNone/>
            </a:pPr>
            <a:r>
              <a:rPr lang="en-US" sz="1200" b="1" dirty="0">
                <a:solidFill>
                  <a:schemeClr val="dk1"/>
                </a:solidFill>
              </a:rPr>
              <a:t>APSA, 2025</a:t>
            </a:r>
            <a:endParaRPr sz="1200" b="1" dirty="0">
              <a:solidFill>
                <a:schemeClr val="dk1"/>
              </a:solidFill>
            </a:endParaRPr>
          </a:p>
        </p:txBody>
      </p:sp>
      <p:sp>
        <p:nvSpPr>
          <p:cNvPr id="57" name="Google Shape;57;p13"/>
          <p:cNvSpPr txBox="1"/>
          <p:nvPr/>
        </p:nvSpPr>
        <p:spPr>
          <a:xfrm>
            <a:off x="936149" y="1849450"/>
            <a:ext cx="7345200" cy="4062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Clr>
                <a:schemeClr val="dk1"/>
              </a:buClr>
              <a:buFont typeface="Arial"/>
              <a:buNone/>
            </a:pPr>
            <a:r>
              <a:rPr lang="en-US" sz="1600" dirty="0">
                <a:solidFill>
                  <a:schemeClr val="dk1"/>
                </a:solidFill>
              </a:rPr>
              <a:t>Engaged Reformers, Autocratic Advantages, and the Post-Cold War Reversal</a:t>
            </a:r>
            <a:endParaRPr sz="1800" dirty="0">
              <a:solidFill>
                <a:schemeClr val="dk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34"/>
        <p:cNvGrpSpPr/>
        <p:nvPr/>
      </p:nvGrpSpPr>
      <p:grpSpPr>
        <a:xfrm>
          <a:off x="0" y="0"/>
          <a:ext cx="0" cy="0"/>
          <a:chOff x="0" y="0"/>
          <a:chExt cx="0" cy="0"/>
        </a:xfrm>
      </p:grpSpPr>
      <p:sp>
        <p:nvSpPr>
          <p:cNvPr id="135" name="Google Shape;135;p21"/>
          <p:cNvSpPr/>
          <p:nvPr/>
        </p:nvSpPr>
        <p:spPr>
          <a:xfrm>
            <a:off x="0" y="495114"/>
            <a:ext cx="9144000" cy="552300"/>
          </a:xfrm>
          <a:prstGeom prst="rect">
            <a:avLst/>
          </a:prstGeom>
          <a:solidFill>
            <a:srgbClr val="3265B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i="0" u="none" strike="noStrike" cap="none">
              <a:solidFill>
                <a:schemeClr val="lt1"/>
              </a:solidFill>
            </a:endParaRPr>
          </a:p>
        </p:txBody>
      </p:sp>
      <p:sp>
        <p:nvSpPr>
          <p:cNvPr id="136" name="Google Shape;136;p21"/>
          <p:cNvSpPr txBox="1"/>
          <p:nvPr/>
        </p:nvSpPr>
        <p:spPr>
          <a:xfrm>
            <a:off x="367902" y="489633"/>
            <a:ext cx="8408100" cy="5586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None/>
            </a:pPr>
            <a:r>
              <a:rPr lang="en-US" sz="2400" b="1" dirty="0">
                <a:solidFill>
                  <a:schemeClr val="lt1"/>
                </a:solidFill>
              </a:rPr>
              <a:t>Unpacking Theory: Globalized Economy (</a:t>
            </a:r>
            <a:r>
              <a:rPr lang="en-US" sz="2400" b="1" i="1" dirty="0">
                <a:solidFill>
                  <a:schemeClr val="lt1"/>
                </a:solidFill>
              </a:rPr>
              <a:t>vs. </a:t>
            </a:r>
            <a:r>
              <a:rPr lang="en-US" sz="2200" b="1" dirty="0">
                <a:solidFill>
                  <a:schemeClr val="lt1"/>
                </a:solidFill>
              </a:rPr>
              <a:t>Pre-1990</a:t>
            </a:r>
            <a:r>
              <a:rPr lang="en-US" sz="2200" b="1" dirty="0">
                <a:solidFill>
                  <a:schemeClr val="bg1"/>
                </a:solidFill>
                <a:latin typeface="Arial" panose="020B0604020202020204" pitchFamily="34" charset="0"/>
                <a:cs typeface="Arial" panose="020B0604020202020204" pitchFamily="34" charset="0"/>
              </a:rPr>
              <a:t>)</a:t>
            </a:r>
            <a:endParaRPr sz="2200" b="1" i="0" u="none" strike="noStrike" cap="none" dirty="0">
              <a:solidFill>
                <a:schemeClr val="lt1"/>
              </a:solidFill>
              <a:latin typeface="Arial" panose="020B0604020202020204" pitchFamily="34" charset="0"/>
              <a:cs typeface="Arial" panose="020B0604020202020204" pitchFamily="34" charset="0"/>
            </a:endParaRPr>
          </a:p>
        </p:txBody>
      </p:sp>
      <p:sp>
        <p:nvSpPr>
          <p:cNvPr id="137" name="Google Shape;137;p21"/>
          <p:cNvSpPr txBox="1"/>
          <p:nvPr/>
        </p:nvSpPr>
        <p:spPr>
          <a:xfrm>
            <a:off x="443898" y="1507213"/>
            <a:ext cx="8408100" cy="3418200"/>
          </a:xfrm>
          <a:prstGeom prst="rect">
            <a:avLst/>
          </a:prstGeom>
          <a:noFill/>
          <a:ln>
            <a:noFill/>
          </a:ln>
        </p:spPr>
        <p:txBody>
          <a:bodyPr spcFirstLastPara="1" wrap="square" lIns="91425" tIns="91425" rIns="91425" bIns="91425" anchor="t" anchorCtr="0">
            <a:noAutofit/>
          </a:bodyPr>
          <a:lstStyle/>
          <a:p>
            <a:pPr marL="457200" lvl="0" indent="-336550">
              <a:lnSpc>
                <a:spcPct val="115000"/>
              </a:lnSpc>
              <a:buClr>
                <a:schemeClr val="dk1"/>
              </a:buClr>
              <a:buSzPts val="1700"/>
              <a:buChar char="●"/>
            </a:pPr>
            <a:r>
              <a:rPr lang="en-US" sz="1600" b="1" dirty="0"/>
              <a:t>Development logic</a:t>
            </a:r>
            <a:r>
              <a:rPr lang="en-US" sz="1600" dirty="0"/>
              <a:t>: </a:t>
            </a:r>
            <a:r>
              <a:rPr lang="en-US" dirty="0"/>
              <a:t>shifts outward for market, capital, technology, and information</a:t>
            </a:r>
          </a:p>
          <a:p>
            <a:pPr marL="120650" lvl="1">
              <a:lnSpc>
                <a:spcPct val="115000"/>
              </a:lnSpc>
              <a:buClr>
                <a:schemeClr val="dk1"/>
              </a:buClr>
              <a:buSzPts val="1700"/>
            </a:pPr>
            <a:r>
              <a:rPr lang="en-US" sz="1200" dirty="0">
                <a:solidFill>
                  <a:schemeClr val="bg2">
                    <a:lumMod val="60000"/>
                    <a:lumOff val="40000"/>
                  </a:schemeClr>
                </a:solidFill>
              </a:rPr>
              <a:t>        </a:t>
            </a:r>
            <a:r>
              <a:rPr lang="en-US" sz="1000" dirty="0">
                <a:solidFill>
                  <a:schemeClr val="bg2">
                    <a:lumMod val="60000"/>
                    <a:lumOff val="40000"/>
                  </a:schemeClr>
                </a:solidFill>
              </a:rPr>
              <a:t>(H-O/R-V; Krugman 1979; Grossman and </a:t>
            </a:r>
            <a:r>
              <a:rPr lang="en-US" sz="1000" dirty="0" err="1">
                <a:solidFill>
                  <a:schemeClr val="bg2">
                    <a:lumMod val="60000"/>
                    <a:lumOff val="40000"/>
                  </a:schemeClr>
                </a:solidFill>
              </a:rPr>
              <a:t>Helpman</a:t>
            </a:r>
            <a:r>
              <a:rPr lang="en-US" sz="1000" dirty="0">
                <a:solidFill>
                  <a:schemeClr val="bg2">
                    <a:lumMod val="60000"/>
                    <a:lumOff val="40000"/>
                  </a:schemeClr>
                </a:solidFill>
              </a:rPr>
              <a:t> 1991; Melitz 2003; </a:t>
            </a:r>
            <a:r>
              <a:rPr lang="en-US" sz="1000" dirty="0" err="1">
                <a:solidFill>
                  <a:schemeClr val="bg2">
                    <a:lumMod val="60000"/>
                    <a:lumOff val="40000"/>
                  </a:schemeClr>
                </a:solidFill>
              </a:rPr>
              <a:t>Antras</a:t>
            </a:r>
            <a:r>
              <a:rPr lang="en-US" sz="1000" dirty="0">
                <a:solidFill>
                  <a:schemeClr val="bg2">
                    <a:lumMod val="60000"/>
                    <a:lumOff val="40000"/>
                  </a:schemeClr>
                </a:solidFill>
              </a:rPr>
              <a:t> 2015; </a:t>
            </a:r>
            <a:r>
              <a:rPr lang="en-US" sz="1000" dirty="0" err="1">
                <a:solidFill>
                  <a:schemeClr val="bg2">
                    <a:lumMod val="60000"/>
                    <a:lumOff val="40000"/>
                  </a:schemeClr>
                </a:solidFill>
              </a:rPr>
              <a:t>Atkeson</a:t>
            </a:r>
            <a:r>
              <a:rPr lang="en-US" sz="1000" dirty="0">
                <a:solidFill>
                  <a:schemeClr val="bg2">
                    <a:lumMod val="60000"/>
                    <a:lumOff val="40000"/>
                  </a:schemeClr>
                </a:solidFill>
              </a:rPr>
              <a:t> &amp; Burstein 2010; Burstein &amp; Melitz 2013) </a:t>
            </a:r>
            <a:endParaRPr lang="en-US" sz="1000" dirty="0">
              <a:solidFill>
                <a:schemeClr val="bg2">
                  <a:lumMod val="60000"/>
                  <a:lumOff val="40000"/>
                </a:schemeClr>
              </a:solidFill>
              <a:sym typeface="Wingdings" pitchFamily="2" charset="2"/>
            </a:endParaRPr>
          </a:p>
          <a:p>
            <a:pPr marL="120650" lvl="1">
              <a:lnSpc>
                <a:spcPct val="115000"/>
              </a:lnSpc>
              <a:spcBef>
                <a:spcPts val="600"/>
              </a:spcBef>
              <a:buClr>
                <a:schemeClr val="dk1"/>
              </a:buClr>
              <a:buSzPts val="1700"/>
            </a:pPr>
            <a:r>
              <a:rPr lang="en-US" dirty="0"/>
              <a:t>                      Old game (e.g., ISI) gone; have to adopt certain level of ”Washington Consensus”</a:t>
            </a:r>
          </a:p>
          <a:p>
            <a:pPr marL="120650" lvl="1">
              <a:lnSpc>
                <a:spcPct val="115000"/>
              </a:lnSpc>
              <a:buClr>
                <a:schemeClr val="dk1"/>
              </a:buClr>
              <a:buSzPts val="1700"/>
            </a:pPr>
            <a:endParaRPr lang="en-US" dirty="0"/>
          </a:p>
          <a:p>
            <a:pPr marL="457200" indent="-336550">
              <a:lnSpc>
                <a:spcPct val="115000"/>
              </a:lnSpc>
              <a:spcBef>
                <a:spcPts val="1200"/>
              </a:spcBef>
              <a:buClr>
                <a:schemeClr val="dk1"/>
              </a:buClr>
              <a:buSzPts val="1700"/>
              <a:buFont typeface="Arial"/>
              <a:buChar char="●"/>
            </a:pPr>
            <a:r>
              <a:rPr lang="en-US" sz="1600" b="1" dirty="0"/>
              <a:t>Demand competition</a:t>
            </a:r>
            <a:r>
              <a:rPr lang="en-US" sz="1600" dirty="0"/>
              <a:t>: </a:t>
            </a:r>
            <a:r>
              <a:rPr lang="en-US" dirty="0"/>
              <a:t>creates ample space for self-interested intervention </a:t>
            </a:r>
            <a:endParaRPr lang="en-US" sz="1600" dirty="0"/>
          </a:p>
          <a:p>
            <a:pPr marL="120650">
              <a:lnSpc>
                <a:spcPct val="115000"/>
              </a:lnSpc>
              <a:buClr>
                <a:schemeClr val="dk1"/>
              </a:buClr>
              <a:buSzPts val="1700"/>
            </a:pPr>
            <a:r>
              <a:rPr lang="en-US" sz="1600" dirty="0">
                <a:solidFill>
                  <a:schemeClr val="bg2">
                    <a:lumMod val="60000"/>
                    <a:lumOff val="40000"/>
                  </a:schemeClr>
                </a:solidFill>
              </a:rPr>
              <a:t>      </a:t>
            </a:r>
            <a:r>
              <a:rPr lang="en-US" sz="1000" dirty="0">
                <a:solidFill>
                  <a:schemeClr val="bg2">
                    <a:lumMod val="60000"/>
                    <a:lumOff val="40000"/>
                  </a:schemeClr>
                </a:solidFill>
              </a:rPr>
              <a:t>(Garret 2000;  “cost advantage” see Eaton &amp; </a:t>
            </a:r>
            <a:r>
              <a:rPr lang="en-US" sz="1000" dirty="0" err="1">
                <a:solidFill>
                  <a:schemeClr val="bg2">
                    <a:lumMod val="60000"/>
                    <a:lumOff val="40000"/>
                  </a:schemeClr>
                </a:solidFill>
              </a:rPr>
              <a:t>Kortum</a:t>
            </a:r>
            <a:r>
              <a:rPr lang="en-US" sz="1000" dirty="0">
                <a:solidFill>
                  <a:schemeClr val="bg2">
                    <a:lumMod val="60000"/>
                    <a:lumOff val="40000"/>
                  </a:schemeClr>
                </a:solidFill>
              </a:rPr>
              <a:t> 2002; </a:t>
            </a:r>
            <a:r>
              <a:rPr lang="en-US" sz="1000" dirty="0" err="1">
                <a:solidFill>
                  <a:schemeClr val="bg2">
                    <a:lumMod val="60000"/>
                    <a:lumOff val="40000"/>
                  </a:schemeClr>
                </a:solidFill>
              </a:rPr>
              <a:t>Arkolakis</a:t>
            </a:r>
            <a:r>
              <a:rPr lang="en-US" sz="1000" dirty="0">
                <a:solidFill>
                  <a:schemeClr val="bg2">
                    <a:lumMod val="60000"/>
                    <a:lumOff val="40000"/>
                  </a:schemeClr>
                </a:solidFill>
              </a:rPr>
              <a:t> et al. 2018; Melitz 2003; </a:t>
            </a:r>
            <a:r>
              <a:rPr lang="en-US" sz="1000" dirty="0" err="1">
                <a:solidFill>
                  <a:schemeClr val="bg2">
                    <a:lumMod val="60000"/>
                    <a:lumOff val="40000"/>
                  </a:schemeClr>
                </a:solidFill>
              </a:rPr>
              <a:t>Costinot</a:t>
            </a:r>
            <a:r>
              <a:rPr lang="en-US" sz="1000" dirty="0">
                <a:solidFill>
                  <a:schemeClr val="bg2">
                    <a:lumMod val="60000"/>
                    <a:lumOff val="40000"/>
                  </a:schemeClr>
                </a:solidFill>
              </a:rPr>
              <a:t> et al. 2013; </a:t>
            </a:r>
            <a:r>
              <a:rPr lang="en-US" sz="1000" dirty="0" err="1">
                <a:solidFill>
                  <a:schemeClr val="bg2">
                    <a:lumMod val="60000"/>
                    <a:lumOff val="40000"/>
                  </a:schemeClr>
                </a:solidFill>
              </a:rPr>
              <a:t>Epifani</a:t>
            </a:r>
            <a:r>
              <a:rPr lang="en-US" sz="1000" dirty="0">
                <a:solidFill>
                  <a:schemeClr val="bg2">
                    <a:lumMod val="60000"/>
                    <a:lumOff val="40000"/>
                  </a:schemeClr>
                </a:solidFill>
              </a:rPr>
              <a:t> &amp; </a:t>
            </a:r>
            <a:r>
              <a:rPr lang="en-US" sz="1000" dirty="0" err="1">
                <a:solidFill>
                  <a:schemeClr val="bg2">
                    <a:lumMod val="60000"/>
                    <a:lumOff val="40000"/>
                  </a:schemeClr>
                </a:solidFill>
              </a:rPr>
              <a:t>Gancia</a:t>
            </a:r>
            <a:r>
              <a:rPr lang="en-US" sz="1000" dirty="0">
                <a:solidFill>
                  <a:schemeClr val="bg2">
                    <a:lumMod val="60000"/>
                    <a:lumOff val="40000"/>
                  </a:schemeClr>
                </a:solidFill>
              </a:rPr>
              <a:t> 2017) </a:t>
            </a:r>
          </a:p>
          <a:p>
            <a:pPr marL="120650">
              <a:lnSpc>
                <a:spcPct val="115000"/>
              </a:lnSpc>
              <a:spcBef>
                <a:spcPts val="600"/>
              </a:spcBef>
              <a:buClr>
                <a:schemeClr val="dk1"/>
              </a:buClr>
              <a:buSzPts val="1700"/>
            </a:pPr>
            <a:r>
              <a:rPr lang="en-US" dirty="0"/>
              <a:t>                      Externalize domestic distortion: e.g., beggar-thy-neighbor</a:t>
            </a:r>
          </a:p>
          <a:p>
            <a:pPr marL="120650">
              <a:lnSpc>
                <a:spcPct val="115000"/>
              </a:lnSpc>
              <a:buClr>
                <a:schemeClr val="dk1"/>
              </a:buClr>
              <a:buSzPts val="1700"/>
            </a:pPr>
            <a:endParaRPr lang="en-US" dirty="0"/>
          </a:p>
          <a:p>
            <a:pPr marL="457200" lvl="0" indent="-336550" algn="l" rtl="0">
              <a:lnSpc>
                <a:spcPct val="115000"/>
              </a:lnSpc>
              <a:spcBef>
                <a:spcPts val="1200"/>
              </a:spcBef>
              <a:spcAft>
                <a:spcPts val="0"/>
              </a:spcAft>
              <a:buClr>
                <a:schemeClr val="dk1"/>
              </a:buClr>
              <a:buSzPts val="1700"/>
              <a:buChar char="●"/>
            </a:pPr>
            <a:r>
              <a:rPr lang="en-US" sz="1600" b="1" dirty="0"/>
              <a:t>Scope condition</a:t>
            </a:r>
            <a:r>
              <a:rPr lang="en-US" sz="1600" dirty="0"/>
              <a:t>: </a:t>
            </a:r>
            <a:r>
              <a:rPr lang="en-US" dirty="0"/>
              <a:t>meets (for many) reform and engagement</a:t>
            </a:r>
            <a:endParaRPr lang="en-US" sz="1600" dirty="0"/>
          </a:p>
        </p:txBody>
      </p:sp>
      <p:cxnSp>
        <p:nvCxnSpPr>
          <p:cNvPr id="2" name="Curved Connector 1">
            <a:extLst>
              <a:ext uri="{FF2B5EF4-FFF2-40B4-BE49-F238E27FC236}">
                <a16:creationId xmlns:a16="http://schemas.microsoft.com/office/drawing/2014/main" id="{54E190ED-F30B-0E87-7C90-C6C877B7D7B0}"/>
              </a:ext>
            </a:extLst>
          </p:cNvPr>
          <p:cNvCxnSpPr>
            <a:cxnSpLocks/>
          </p:cNvCxnSpPr>
          <p:nvPr/>
        </p:nvCxnSpPr>
        <p:spPr>
          <a:xfrm>
            <a:off x="1331976" y="2147293"/>
            <a:ext cx="317341" cy="154775"/>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 name="Curved Connector 2">
            <a:extLst>
              <a:ext uri="{FF2B5EF4-FFF2-40B4-BE49-F238E27FC236}">
                <a16:creationId xmlns:a16="http://schemas.microsoft.com/office/drawing/2014/main" id="{76B7775A-D3BD-111B-D0C9-D6706EB585DC}"/>
              </a:ext>
            </a:extLst>
          </p:cNvPr>
          <p:cNvCxnSpPr>
            <a:cxnSpLocks/>
          </p:cNvCxnSpPr>
          <p:nvPr/>
        </p:nvCxnSpPr>
        <p:spPr>
          <a:xfrm>
            <a:off x="1331976" y="3420014"/>
            <a:ext cx="317341" cy="154775"/>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7">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37">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37">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7">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37">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3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56"/>
        <p:cNvGrpSpPr/>
        <p:nvPr/>
      </p:nvGrpSpPr>
      <p:grpSpPr>
        <a:xfrm>
          <a:off x="0" y="0"/>
          <a:ext cx="0" cy="0"/>
          <a:chOff x="0" y="0"/>
          <a:chExt cx="0" cy="0"/>
        </a:xfrm>
      </p:grpSpPr>
      <p:sp>
        <p:nvSpPr>
          <p:cNvPr id="157" name="Google Shape;157;p24"/>
          <p:cNvSpPr/>
          <p:nvPr/>
        </p:nvSpPr>
        <p:spPr>
          <a:xfrm>
            <a:off x="0" y="488814"/>
            <a:ext cx="9144000" cy="552300"/>
          </a:xfrm>
          <a:prstGeom prst="rect">
            <a:avLst/>
          </a:prstGeom>
          <a:solidFill>
            <a:srgbClr val="3265B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i="0" u="none" strike="noStrike" cap="none">
              <a:solidFill>
                <a:schemeClr val="lt1"/>
              </a:solidFill>
            </a:endParaRPr>
          </a:p>
        </p:txBody>
      </p:sp>
      <p:sp>
        <p:nvSpPr>
          <p:cNvPr id="158" name="Google Shape;158;p24"/>
          <p:cNvSpPr txBox="1"/>
          <p:nvPr/>
        </p:nvSpPr>
        <p:spPr>
          <a:xfrm>
            <a:off x="367902" y="489633"/>
            <a:ext cx="8408100" cy="5586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None/>
            </a:pPr>
            <a:r>
              <a:rPr lang="en-US" sz="2400" b="1" dirty="0">
                <a:solidFill>
                  <a:schemeClr val="lt1"/>
                </a:solidFill>
              </a:rPr>
              <a:t>“Autocratic Advantages”: Mechanisms</a:t>
            </a:r>
            <a:endParaRPr sz="2400" b="1" i="0" u="none" strike="noStrike" cap="none" dirty="0">
              <a:solidFill>
                <a:schemeClr val="lt1"/>
              </a:solidFill>
            </a:endParaRPr>
          </a:p>
        </p:txBody>
      </p:sp>
      <p:sp>
        <p:nvSpPr>
          <p:cNvPr id="159" name="Google Shape;159;p24"/>
          <p:cNvSpPr txBox="1"/>
          <p:nvPr/>
        </p:nvSpPr>
        <p:spPr>
          <a:xfrm>
            <a:off x="398775" y="1294025"/>
            <a:ext cx="8529000" cy="3410100"/>
          </a:xfrm>
          <a:prstGeom prst="rect">
            <a:avLst/>
          </a:prstGeom>
          <a:noFill/>
          <a:ln>
            <a:noFill/>
          </a:ln>
        </p:spPr>
        <p:txBody>
          <a:bodyPr spcFirstLastPara="1" wrap="square" lIns="91425" tIns="91425" rIns="91425" bIns="91425" anchor="t" anchorCtr="0">
            <a:noAutofit/>
          </a:bodyPr>
          <a:lstStyle/>
          <a:p>
            <a:pPr marL="120650" lvl="0" algn="l" rtl="0">
              <a:lnSpc>
                <a:spcPct val="115000"/>
              </a:lnSpc>
              <a:spcBef>
                <a:spcPts val="1000"/>
              </a:spcBef>
              <a:spcAft>
                <a:spcPts val="0"/>
              </a:spcAft>
              <a:buClr>
                <a:schemeClr val="dk1"/>
              </a:buClr>
              <a:buSzPts val="1700"/>
            </a:pPr>
            <a:r>
              <a:rPr lang="en-US" sz="1600" b="1" u="sng" dirty="0">
                <a:solidFill>
                  <a:schemeClr val="dk1"/>
                </a:solidFill>
                <a:latin typeface="Arial" panose="020B0604020202020204" pitchFamily="34" charset="0"/>
                <a:cs typeface="Arial" panose="020B0604020202020204" pitchFamily="34" charset="0"/>
              </a:rPr>
              <a:t>Reform-and-open scenario</a:t>
            </a:r>
            <a:r>
              <a:rPr lang="en-US" sz="1600" dirty="0">
                <a:solidFill>
                  <a:schemeClr val="dk1"/>
                </a:solidFill>
                <a:latin typeface="Arial" panose="020B0604020202020204" pitchFamily="34" charset="0"/>
                <a:cs typeface="Arial" panose="020B0604020202020204" pitchFamily="34" charset="0"/>
              </a:rPr>
              <a:t>: inst. disadvantage </a:t>
            </a:r>
            <a:r>
              <a:rPr lang="en-US" sz="1600" dirty="0">
                <a:solidFill>
                  <a:schemeClr val="dk1"/>
                </a:solidFill>
                <a:latin typeface="Arial" panose="020B0604020202020204" pitchFamily="34" charset="0"/>
                <a:cs typeface="Arial" panose="020B0604020202020204" pitchFamily="34" charset="0"/>
                <a:sym typeface="Wingdings" pitchFamily="2" charset="2"/>
              </a:rPr>
              <a:t></a:t>
            </a:r>
            <a:r>
              <a:rPr lang="en-US" sz="1600" dirty="0">
                <a:solidFill>
                  <a:schemeClr val="dk1"/>
                </a:solidFill>
                <a:latin typeface="Arial" panose="020B0604020202020204" pitchFamily="34" charset="0"/>
                <a:cs typeface="Arial" panose="020B0604020202020204" pitchFamily="34" charset="0"/>
              </a:rPr>
              <a:t> advantage (passive/active)</a:t>
            </a:r>
            <a:endParaRPr sz="1600" dirty="0">
              <a:solidFill>
                <a:schemeClr val="dk1"/>
              </a:solidFill>
              <a:latin typeface="Arial" panose="020B0604020202020204" pitchFamily="34" charset="0"/>
              <a:cs typeface="Arial" panose="020B0604020202020204" pitchFamily="34" charset="0"/>
            </a:endParaRPr>
          </a:p>
          <a:p>
            <a:pPr marL="914400" indent="-342900">
              <a:spcBef>
                <a:spcPts val="1800"/>
              </a:spcBef>
              <a:buClr>
                <a:schemeClr val="dk1"/>
              </a:buClr>
              <a:buSzPts val="1800"/>
              <a:buChar char="○"/>
            </a:pPr>
            <a:r>
              <a:rPr lang="en-US" b="1" i="1" dirty="0">
                <a:solidFill>
                  <a:schemeClr val="dk1"/>
                </a:solidFill>
                <a:latin typeface="Arial" panose="020B0604020202020204" pitchFamily="34" charset="0"/>
                <a:cs typeface="Arial" panose="020B0604020202020204" pitchFamily="34" charset="0"/>
              </a:rPr>
              <a:t>Centralized power</a:t>
            </a:r>
            <a:r>
              <a:rPr lang="en-US" i="1" dirty="0">
                <a:solidFill>
                  <a:schemeClr val="dk1"/>
                </a:solidFill>
                <a:latin typeface="Arial" panose="020B0604020202020204" pitchFamily="34" charset="0"/>
                <a:cs typeface="Arial" panose="020B0604020202020204" pitchFamily="34" charset="0"/>
              </a:rPr>
              <a:t>: </a:t>
            </a:r>
            <a:r>
              <a:rPr lang="en-US" sz="1200" dirty="0">
                <a:solidFill>
                  <a:schemeClr val="dk1"/>
                </a:solidFill>
                <a:latin typeface="Arial" panose="020B0604020202020204" pitchFamily="34" charset="0"/>
                <a:cs typeface="Arial" panose="020B0604020202020204" pitchFamily="34" charset="0"/>
              </a:rPr>
              <a:t>swift response, economic resistance, consistent planning, state support </a:t>
            </a:r>
            <a:r>
              <a:rPr lang="en-US" sz="1000" dirty="0">
                <a:solidFill>
                  <a:schemeClr val="bg2">
                    <a:lumMod val="60000"/>
                    <a:lumOff val="40000"/>
                  </a:schemeClr>
                </a:solidFill>
                <a:latin typeface="Arial" panose="020B0604020202020204" pitchFamily="34" charset="0"/>
                <a:cs typeface="Arial" panose="020B0604020202020204" pitchFamily="34" charset="0"/>
              </a:rPr>
              <a:t>(Clegg et al. 2018; Haggard 1990; Kim 2018; Wade 1990; Wu 2016) </a:t>
            </a:r>
            <a:endParaRPr sz="1000" dirty="0">
              <a:solidFill>
                <a:schemeClr val="bg2">
                  <a:lumMod val="60000"/>
                  <a:lumOff val="40000"/>
                </a:schemeClr>
              </a:solidFill>
              <a:latin typeface="Arial" panose="020B0604020202020204" pitchFamily="34" charset="0"/>
              <a:cs typeface="Arial" panose="020B0604020202020204" pitchFamily="34" charset="0"/>
            </a:endParaRPr>
          </a:p>
          <a:p>
            <a:pPr marL="914400" indent="-323850">
              <a:lnSpc>
                <a:spcPct val="115000"/>
              </a:lnSpc>
              <a:spcBef>
                <a:spcPts val="300"/>
              </a:spcBef>
              <a:buClr>
                <a:schemeClr val="dk1"/>
              </a:buClr>
              <a:buSzPts val="1500"/>
              <a:buChar char="○"/>
            </a:pPr>
            <a:r>
              <a:rPr lang="en-US" b="1" i="1" dirty="0">
                <a:solidFill>
                  <a:schemeClr val="dk1"/>
                </a:solidFill>
                <a:latin typeface="Arial" panose="020B0604020202020204" pitchFamily="34" charset="0"/>
                <a:cs typeface="Arial" panose="020B0604020202020204" pitchFamily="34" charset="0"/>
              </a:rPr>
              <a:t>Weak inst. constraints (ex ante)</a:t>
            </a:r>
            <a:r>
              <a:rPr lang="en-US" dirty="0">
                <a:solidFill>
                  <a:schemeClr val="dk1"/>
                </a:solidFill>
                <a:latin typeface="Arial" panose="020B0604020202020204" pitchFamily="34" charset="0"/>
                <a:cs typeface="Arial" panose="020B0604020202020204" pitchFamily="34" charset="0"/>
              </a:rPr>
              <a:t>: </a:t>
            </a:r>
            <a:r>
              <a:rPr lang="en-US" sz="1200" dirty="0">
                <a:solidFill>
                  <a:schemeClr val="dk1"/>
                </a:solidFill>
                <a:latin typeface="Arial" panose="020B0604020202020204" pitchFamily="34" charset="0"/>
                <a:cs typeface="Arial" panose="020B0604020202020204" pitchFamily="34" charset="0"/>
              </a:rPr>
              <a:t>weak opposition, large w/s, resource allocation, MNCs attraction, policy flexibility</a:t>
            </a:r>
            <a:r>
              <a:rPr lang="en-US" dirty="0">
                <a:solidFill>
                  <a:schemeClr val="dk1"/>
                </a:solidFill>
                <a:latin typeface="Arial" panose="020B0604020202020204" pitchFamily="34" charset="0"/>
                <a:cs typeface="Arial" panose="020B0604020202020204" pitchFamily="34" charset="0"/>
              </a:rPr>
              <a:t> </a:t>
            </a:r>
            <a:r>
              <a:rPr lang="en-US" sz="1000" dirty="0">
                <a:solidFill>
                  <a:schemeClr val="bg2">
                    <a:lumMod val="60000"/>
                    <a:lumOff val="40000"/>
                  </a:schemeClr>
                </a:solidFill>
                <a:latin typeface="Arial" panose="020B0604020202020204" pitchFamily="34" charset="0"/>
                <a:cs typeface="Arial" panose="020B0604020202020204" pitchFamily="34" charset="0"/>
              </a:rPr>
              <a:t>(Allen &amp; Ge working; </a:t>
            </a:r>
            <a:r>
              <a:rPr lang="en-US" sz="1000" dirty="0" err="1">
                <a:solidFill>
                  <a:schemeClr val="bg2">
                    <a:lumMod val="60000"/>
                    <a:lumOff val="40000"/>
                  </a:schemeClr>
                </a:solidFill>
                <a:latin typeface="Arial" panose="020B0604020202020204" pitchFamily="34" charset="0"/>
                <a:cs typeface="Arial" panose="020B0604020202020204" pitchFamily="34" charset="0"/>
              </a:rPr>
              <a:t>Brune</a:t>
            </a:r>
            <a:r>
              <a:rPr lang="en-US" sz="1000" dirty="0">
                <a:solidFill>
                  <a:schemeClr val="bg2">
                    <a:lumMod val="60000"/>
                    <a:lumOff val="40000"/>
                  </a:schemeClr>
                </a:solidFill>
                <a:latin typeface="Arial" panose="020B0604020202020204" pitchFamily="34" charset="0"/>
                <a:cs typeface="Arial" panose="020B0604020202020204" pitchFamily="34" charset="0"/>
              </a:rPr>
              <a:t> et al. 2001; Steinberg and Malhotra 2014; </a:t>
            </a:r>
            <a:r>
              <a:rPr lang="en-US" sz="1000" dirty="0" err="1">
                <a:solidFill>
                  <a:schemeClr val="bg2">
                    <a:lumMod val="60000"/>
                    <a:lumOff val="40000"/>
                  </a:schemeClr>
                </a:solidFill>
                <a:latin typeface="Arial" panose="020B0604020202020204" pitchFamily="34" charset="0"/>
                <a:cs typeface="Arial" panose="020B0604020202020204" pitchFamily="34" charset="0"/>
              </a:rPr>
              <a:t>Lipscy</a:t>
            </a:r>
            <a:r>
              <a:rPr lang="en-US" sz="1000" dirty="0">
                <a:solidFill>
                  <a:schemeClr val="bg2">
                    <a:lumMod val="60000"/>
                    <a:lumOff val="40000"/>
                  </a:schemeClr>
                </a:solidFill>
                <a:latin typeface="Arial" panose="020B0604020202020204" pitchFamily="34" charset="0"/>
                <a:cs typeface="Arial" panose="020B0604020202020204" pitchFamily="34" charset="0"/>
              </a:rPr>
              <a:t> 2018; Putnam 1995)</a:t>
            </a:r>
            <a:endParaRPr sz="1000" dirty="0">
              <a:solidFill>
                <a:schemeClr val="bg2">
                  <a:lumMod val="60000"/>
                  <a:lumOff val="40000"/>
                </a:schemeClr>
              </a:solidFill>
              <a:latin typeface="Arial" panose="020B0604020202020204" pitchFamily="34" charset="0"/>
              <a:cs typeface="Arial" panose="020B0604020202020204" pitchFamily="34" charset="0"/>
            </a:endParaRPr>
          </a:p>
          <a:p>
            <a:pPr marL="914400" indent="-323850">
              <a:lnSpc>
                <a:spcPct val="115000"/>
              </a:lnSpc>
              <a:spcBef>
                <a:spcPts val="300"/>
              </a:spcBef>
              <a:buClr>
                <a:schemeClr val="dk1"/>
              </a:buClr>
              <a:buSzPts val="1500"/>
              <a:buChar char="○"/>
            </a:pPr>
            <a:r>
              <a:rPr lang="en-US" b="1" i="1" dirty="0">
                <a:solidFill>
                  <a:schemeClr val="dk1"/>
                </a:solidFill>
                <a:latin typeface="Arial" panose="020B0604020202020204" pitchFamily="34" charset="0"/>
                <a:cs typeface="Arial" panose="020B0604020202020204" pitchFamily="34" charset="0"/>
              </a:rPr>
              <a:t>Weak accountability (ex post)</a:t>
            </a:r>
            <a:r>
              <a:rPr lang="en-US" i="1" dirty="0">
                <a:solidFill>
                  <a:schemeClr val="dk1"/>
                </a:solidFill>
                <a:latin typeface="Arial" panose="020B0604020202020204" pitchFamily="34" charset="0"/>
                <a:cs typeface="Arial" panose="020B0604020202020204" pitchFamily="34" charset="0"/>
              </a:rPr>
              <a:t>: </a:t>
            </a:r>
            <a:r>
              <a:rPr lang="en-US" sz="1200" dirty="0">
                <a:solidFill>
                  <a:schemeClr val="dk1"/>
                </a:solidFill>
                <a:latin typeface="Arial" panose="020B0604020202020204" pitchFamily="34" charset="0"/>
                <a:cs typeface="Arial" panose="020B0604020202020204" pitchFamily="34" charset="0"/>
              </a:rPr>
              <a:t>limited redistribution, labor/env/corporatist group suppression, enforced austerity/saving </a:t>
            </a:r>
            <a:r>
              <a:rPr lang="en-US" sz="1000" dirty="0">
                <a:solidFill>
                  <a:schemeClr val="bg2">
                    <a:lumMod val="60000"/>
                    <a:lumOff val="40000"/>
                  </a:schemeClr>
                </a:solidFill>
                <a:latin typeface="Arial" panose="020B0604020202020204" pitchFamily="34" charset="0"/>
                <a:cs typeface="Arial" panose="020B0604020202020204" pitchFamily="34" charset="0"/>
              </a:rPr>
              <a:t>(Quinn and Woolley 2001; Sah 1991; Zakaria 1997; Rodrik 1999; Manger and Sattler 2015; </a:t>
            </a:r>
            <a:r>
              <a:rPr lang="en-US" sz="1000" dirty="0" err="1">
                <a:solidFill>
                  <a:schemeClr val="bg2">
                    <a:lumMod val="60000"/>
                    <a:lumOff val="40000"/>
                  </a:schemeClr>
                </a:solidFill>
                <a:latin typeface="Arial" panose="020B0604020202020204" pitchFamily="34" charset="0"/>
                <a:cs typeface="Arial" panose="020B0604020202020204" pitchFamily="34" charset="0"/>
              </a:rPr>
              <a:t>Feierherd</a:t>
            </a:r>
            <a:r>
              <a:rPr lang="en-US" sz="1000" dirty="0">
                <a:solidFill>
                  <a:schemeClr val="bg2">
                    <a:lumMod val="60000"/>
                    <a:lumOff val="40000"/>
                  </a:schemeClr>
                </a:solidFill>
                <a:latin typeface="Arial" panose="020B0604020202020204" pitchFamily="34" charset="0"/>
                <a:cs typeface="Arial" panose="020B0604020202020204" pitchFamily="34" charset="0"/>
              </a:rPr>
              <a:t> 2024; Krueger 1974)</a:t>
            </a:r>
            <a:endParaRPr sz="700" dirty="0">
              <a:solidFill>
                <a:schemeClr val="bg2">
                  <a:lumMod val="60000"/>
                  <a:lumOff val="40000"/>
                </a:schemeClr>
              </a:solidFill>
              <a:latin typeface="Arial" panose="020B0604020202020204" pitchFamily="34" charset="0"/>
              <a:cs typeface="Arial" panose="020B0604020202020204" pitchFamily="34" charset="0"/>
            </a:endParaRPr>
          </a:p>
          <a:p>
            <a:pPr marL="914400" indent="-323850">
              <a:lnSpc>
                <a:spcPct val="115000"/>
              </a:lnSpc>
              <a:spcBef>
                <a:spcPts val="300"/>
              </a:spcBef>
              <a:buClr>
                <a:schemeClr val="dk1"/>
              </a:buClr>
              <a:buSzPts val="1500"/>
              <a:buChar char="○"/>
            </a:pPr>
            <a:r>
              <a:rPr lang="en-US" dirty="0">
                <a:solidFill>
                  <a:schemeClr val="dk1"/>
                </a:solidFill>
                <a:latin typeface="Arial" panose="020B0604020202020204" pitchFamily="34" charset="0"/>
                <a:cs typeface="Arial" panose="020B0604020202020204" pitchFamily="34" charset="0"/>
              </a:rPr>
              <a:t>Other: resource endowment, consumption-discouraging norms</a:t>
            </a:r>
            <a:endParaRPr sz="1600" dirty="0">
              <a:solidFill>
                <a:schemeClr val="dk1"/>
              </a:solidFill>
              <a:latin typeface="Arial" panose="020B0604020202020204" pitchFamily="34" charset="0"/>
              <a:cs typeface="Arial" panose="020B0604020202020204" pitchFamily="34" charset="0"/>
            </a:endParaRPr>
          </a:p>
        </p:txBody>
      </p:sp>
      <p:sp>
        <p:nvSpPr>
          <p:cNvPr id="2" name="TextBox 1">
            <a:extLst>
              <a:ext uri="{FF2B5EF4-FFF2-40B4-BE49-F238E27FC236}">
                <a16:creationId xmlns:a16="http://schemas.microsoft.com/office/drawing/2014/main" id="{329F847B-D9F0-007D-7121-A6EB4DBFDD1A}"/>
              </a:ext>
            </a:extLst>
          </p:cNvPr>
          <p:cNvSpPr txBox="1"/>
          <p:nvPr/>
        </p:nvSpPr>
        <p:spPr>
          <a:xfrm flipH="1">
            <a:off x="1011718" y="4396348"/>
            <a:ext cx="7733506" cy="430887"/>
          </a:xfrm>
          <a:prstGeom prst="rect">
            <a:avLst/>
          </a:prstGeom>
          <a:noFill/>
        </p:spPr>
        <p:txBody>
          <a:bodyPr wrap="square" rtlCol="0">
            <a:spAutoFit/>
          </a:bodyPr>
          <a:lstStyle/>
          <a:p>
            <a:r>
              <a:rPr lang="en-US" sz="1100" dirty="0"/>
              <a:t>Example: wage/welfare suppression weakens domestic consumption, unless the resulted cost competitiveness captures more external markets, industrial share, and MNC favors.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56"/>
        <p:cNvGrpSpPr/>
        <p:nvPr/>
      </p:nvGrpSpPr>
      <p:grpSpPr>
        <a:xfrm>
          <a:off x="0" y="0"/>
          <a:ext cx="0" cy="0"/>
          <a:chOff x="0" y="0"/>
          <a:chExt cx="0" cy="0"/>
        </a:xfrm>
      </p:grpSpPr>
      <p:sp>
        <p:nvSpPr>
          <p:cNvPr id="157" name="Google Shape;157;p24"/>
          <p:cNvSpPr/>
          <p:nvPr/>
        </p:nvSpPr>
        <p:spPr>
          <a:xfrm>
            <a:off x="0" y="488814"/>
            <a:ext cx="9144000" cy="552300"/>
          </a:xfrm>
          <a:prstGeom prst="rect">
            <a:avLst/>
          </a:prstGeom>
          <a:solidFill>
            <a:srgbClr val="3265B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i="0" u="none" strike="noStrike" cap="none">
              <a:solidFill>
                <a:schemeClr val="lt1"/>
              </a:solidFill>
            </a:endParaRPr>
          </a:p>
        </p:txBody>
      </p:sp>
      <p:sp>
        <p:nvSpPr>
          <p:cNvPr id="158" name="Google Shape;158;p24"/>
          <p:cNvSpPr txBox="1"/>
          <p:nvPr/>
        </p:nvSpPr>
        <p:spPr>
          <a:xfrm>
            <a:off x="367902" y="489633"/>
            <a:ext cx="8408100" cy="5586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None/>
            </a:pPr>
            <a:r>
              <a:rPr lang="en-US" sz="2400" b="1" i="0" u="none" strike="noStrike" cap="none" dirty="0">
                <a:solidFill>
                  <a:schemeClr val="lt1"/>
                </a:solidFill>
              </a:rPr>
              <a:t>e.g. Trade Models</a:t>
            </a:r>
            <a:endParaRPr sz="2400" b="1" i="0" u="none" strike="noStrike" cap="none" dirty="0">
              <a:solidFill>
                <a:schemeClr val="lt1"/>
              </a:solidFill>
            </a:endParaRPr>
          </a:p>
        </p:txBody>
      </p:sp>
      <p:pic>
        <p:nvPicPr>
          <p:cNvPr id="2" name="Picture 1">
            <a:extLst>
              <a:ext uri="{FF2B5EF4-FFF2-40B4-BE49-F238E27FC236}">
                <a16:creationId xmlns:a16="http://schemas.microsoft.com/office/drawing/2014/main" id="{6CE9DDB6-B8A0-DC96-3283-3DEDEB6B9EC7}"/>
              </a:ext>
            </a:extLst>
          </p:cNvPr>
          <p:cNvPicPr>
            <a:picLocks noChangeAspect="1"/>
          </p:cNvPicPr>
          <p:nvPr/>
        </p:nvPicPr>
        <p:blipFill>
          <a:blip r:embed="rId3"/>
          <a:stretch>
            <a:fillRect/>
          </a:stretch>
        </p:blipFill>
        <p:spPr>
          <a:xfrm>
            <a:off x="4152034" y="2013644"/>
            <a:ext cx="2209800" cy="431800"/>
          </a:xfrm>
          <a:prstGeom prst="rect">
            <a:avLst/>
          </a:prstGeom>
        </p:spPr>
      </p:pic>
      <p:sp>
        <p:nvSpPr>
          <p:cNvPr id="3" name="TextBox 2">
            <a:extLst>
              <a:ext uri="{FF2B5EF4-FFF2-40B4-BE49-F238E27FC236}">
                <a16:creationId xmlns:a16="http://schemas.microsoft.com/office/drawing/2014/main" id="{1C839A50-00E5-AEAB-3728-A7C1C1080123}"/>
              </a:ext>
            </a:extLst>
          </p:cNvPr>
          <p:cNvSpPr txBox="1"/>
          <p:nvPr/>
        </p:nvSpPr>
        <p:spPr>
          <a:xfrm>
            <a:off x="1595485" y="2120581"/>
            <a:ext cx="1946367" cy="307777"/>
          </a:xfrm>
          <a:prstGeom prst="rect">
            <a:avLst/>
          </a:prstGeom>
          <a:noFill/>
        </p:spPr>
        <p:txBody>
          <a:bodyPr wrap="none" rtlCol="0">
            <a:spAutoFit/>
          </a:bodyPr>
          <a:lstStyle/>
          <a:p>
            <a:r>
              <a:rPr lang="en-US" dirty="0"/>
              <a:t>Eaton &amp; </a:t>
            </a:r>
            <a:r>
              <a:rPr lang="en-US" dirty="0" err="1"/>
              <a:t>Kortum</a:t>
            </a:r>
            <a:r>
              <a:rPr lang="en-US" dirty="0"/>
              <a:t> 2002:</a:t>
            </a:r>
          </a:p>
        </p:txBody>
      </p:sp>
      <p:sp>
        <p:nvSpPr>
          <p:cNvPr id="4" name="TextBox 3">
            <a:extLst>
              <a:ext uri="{FF2B5EF4-FFF2-40B4-BE49-F238E27FC236}">
                <a16:creationId xmlns:a16="http://schemas.microsoft.com/office/drawing/2014/main" id="{5F66D130-5A1B-F098-8687-33EA4F106E43}"/>
              </a:ext>
            </a:extLst>
          </p:cNvPr>
          <p:cNvSpPr txBox="1"/>
          <p:nvPr/>
        </p:nvSpPr>
        <p:spPr>
          <a:xfrm>
            <a:off x="1595485" y="2748635"/>
            <a:ext cx="1149674" cy="307777"/>
          </a:xfrm>
          <a:prstGeom prst="rect">
            <a:avLst/>
          </a:prstGeom>
          <a:noFill/>
        </p:spPr>
        <p:txBody>
          <a:bodyPr wrap="none" rtlCol="0">
            <a:spAutoFit/>
          </a:bodyPr>
          <a:lstStyle/>
          <a:p>
            <a:r>
              <a:rPr lang="en-US" dirty="0"/>
              <a:t>Melitz 2003:</a:t>
            </a:r>
          </a:p>
        </p:txBody>
      </p:sp>
      <p:pic>
        <p:nvPicPr>
          <p:cNvPr id="5" name="Picture 4">
            <a:extLst>
              <a:ext uri="{FF2B5EF4-FFF2-40B4-BE49-F238E27FC236}">
                <a16:creationId xmlns:a16="http://schemas.microsoft.com/office/drawing/2014/main" id="{958A0668-511F-BD40-0D1B-A1A60A7AFA83}"/>
              </a:ext>
            </a:extLst>
          </p:cNvPr>
          <p:cNvPicPr>
            <a:picLocks noChangeAspect="1"/>
          </p:cNvPicPr>
          <p:nvPr/>
        </p:nvPicPr>
        <p:blipFill>
          <a:blip r:embed="rId4"/>
          <a:stretch>
            <a:fillRect/>
          </a:stretch>
        </p:blipFill>
        <p:spPr>
          <a:xfrm>
            <a:off x="4170888" y="2740190"/>
            <a:ext cx="2377519" cy="316222"/>
          </a:xfrm>
          <a:prstGeom prst="rect">
            <a:avLst/>
          </a:prstGeom>
        </p:spPr>
      </p:pic>
      <p:sp>
        <p:nvSpPr>
          <p:cNvPr id="6" name="TextBox 5">
            <a:extLst>
              <a:ext uri="{FF2B5EF4-FFF2-40B4-BE49-F238E27FC236}">
                <a16:creationId xmlns:a16="http://schemas.microsoft.com/office/drawing/2014/main" id="{8CFAAB31-AB41-C621-F64F-B1EC7C446307}"/>
              </a:ext>
            </a:extLst>
          </p:cNvPr>
          <p:cNvSpPr txBox="1"/>
          <p:nvPr/>
        </p:nvSpPr>
        <p:spPr>
          <a:xfrm>
            <a:off x="1595485" y="3464080"/>
            <a:ext cx="1856598" cy="307777"/>
          </a:xfrm>
          <a:prstGeom prst="rect">
            <a:avLst/>
          </a:prstGeom>
          <a:noFill/>
        </p:spPr>
        <p:txBody>
          <a:bodyPr wrap="none" rtlCol="0">
            <a:spAutoFit/>
          </a:bodyPr>
          <a:lstStyle/>
          <a:p>
            <a:r>
              <a:rPr lang="en-US" dirty="0" err="1"/>
              <a:t>Arkolakis</a:t>
            </a:r>
            <a:r>
              <a:rPr lang="en-US" dirty="0"/>
              <a:t> et al. 2018:</a:t>
            </a:r>
          </a:p>
        </p:txBody>
      </p:sp>
      <p:pic>
        <p:nvPicPr>
          <p:cNvPr id="7" name="Picture 6">
            <a:extLst>
              <a:ext uri="{FF2B5EF4-FFF2-40B4-BE49-F238E27FC236}">
                <a16:creationId xmlns:a16="http://schemas.microsoft.com/office/drawing/2014/main" id="{A3FFB843-68B2-7950-FB65-61F70D5DEC44}"/>
              </a:ext>
            </a:extLst>
          </p:cNvPr>
          <p:cNvPicPr>
            <a:picLocks noChangeAspect="1"/>
          </p:cNvPicPr>
          <p:nvPr/>
        </p:nvPicPr>
        <p:blipFill rotWithShape="1">
          <a:blip r:embed="rId5"/>
          <a:srcRect b="14410"/>
          <a:stretch/>
        </p:blipFill>
        <p:spPr>
          <a:xfrm>
            <a:off x="4142607" y="3493712"/>
            <a:ext cx="1409700" cy="293488"/>
          </a:xfrm>
          <a:prstGeom prst="rect">
            <a:avLst/>
          </a:prstGeom>
        </p:spPr>
      </p:pic>
      <p:sp>
        <p:nvSpPr>
          <p:cNvPr id="8" name="TextBox 7">
            <a:extLst>
              <a:ext uri="{FF2B5EF4-FFF2-40B4-BE49-F238E27FC236}">
                <a16:creationId xmlns:a16="http://schemas.microsoft.com/office/drawing/2014/main" id="{FB0B7E58-927F-4B7E-1DED-D348F05CCF15}"/>
              </a:ext>
            </a:extLst>
          </p:cNvPr>
          <p:cNvSpPr txBox="1"/>
          <p:nvPr/>
        </p:nvSpPr>
        <p:spPr>
          <a:xfrm>
            <a:off x="987552" y="4462272"/>
            <a:ext cx="5860900" cy="307777"/>
          </a:xfrm>
          <a:prstGeom prst="rect">
            <a:avLst/>
          </a:prstGeom>
          <a:noFill/>
        </p:spPr>
        <p:txBody>
          <a:bodyPr wrap="none" rtlCol="0">
            <a:spAutoFit/>
          </a:bodyPr>
          <a:lstStyle/>
          <a:p>
            <a:r>
              <a:rPr lang="en-US" dirty="0"/>
              <a:t>*see paper for a formal model of engaged reformer and trade facilitation</a:t>
            </a:r>
          </a:p>
        </p:txBody>
      </p:sp>
    </p:spTree>
    <p:extLst>
      <p:ext uri="{BB962C8B-B14F-4D97-AF65-F5344CB8AC3E}">
        <p14:creationId xmlns:p14="http://schemas.microsoft.com/office/powerpoint/2010/main" val="34812005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70"/>
        <p:cNvGrpSpPr/>
        <p:nvPr/>
      </p:nvGrpSpPr>
      <p:grpSpPr>
        <a:xfrm>
          <a:off x="0" y="0"/>
          <a:ext cx="0" cy="0"/>
          <a:chOff x="0" y="0"/>
          <a:chExt cx="0" cy="0"/>
        </a:xfrm>
      </p:grpSpPr>
      <p:sp>
        <p:nvSpPr>
          <p:cNvPr id="171" name="Google Shape;171;p26"/>
          <p:cNvSpPr/>
          <p:nvPr/>
        </p:nvSpPr>
        <p:spPr>
          <a:xfrm>
            <a:off x="0" y="171414"/>
            <a:ext cx="9144000" cy="552300"/>
          </a:xfrm>
          <a:prstGeom prst="rect">
            <a:avLst/>
          </a:prstGeom>
          <a:solidFill>
            <a:srgbClr val="3265B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72" name="Google Shape;172;p26"/>
          <p:cNvSpPr txBox="1"/>
          <p:nvPr/>
        </p:nvSpPr>
        <p:spPr>
          <a:xfrm>
            <a:off x="367952" y="168283"/>
            <a:ext cx="8408100" cy="5586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None/>
            </a:pPr>
            <a:r>
              <a:rPr lang="en-US" sz="2400" b="1" i="0" u="none" strike="noStrike" cap="none" dirty="0">
                <a:solidFill>
                  <a:schemeClr val="lt1"/>
                </a:solidFill>
                <a:latin typeface="Arial"/>
                <a:ea typeface="Arial"/>
                <a:cs typeface="Arial"/>
                <a:sym typeface="Arial"/>
              </a:rPr>
              <a:t>Applying to Globalization</a:t>
            </a:r>
            <a:endParaRPr sz="2400" b="1" i="0" u="none" strike="noStrike" cap="none" dirty="0">
              <a:solidFill>
                <a:schemeClr val="lt1"/>
              </a:solidFill>
              <a:latin typeface="Arial"/>
              <a:ea typeface="Arial"/>
              <a:cs typeface="Arial"/>
              <a:sym typeface="Arial"/>
            </a:endParaRPr>
          </a:p>
        </p:txBody>
      </p:sp>
      <p:sp>
        <p:nvSpPr>
          <p:cNvPr id="2" name="TextBox 1">
            <a:extLst>
              <a:ext uri="{FF2B5EF4-FFF2-40B4-BE49-F238E27FC236}">
                <a16:creationId xmlns:a16="http://schemas.microsoft.com/office/drawing/2014/main" id="{D740FD40-961A-2A65-E551-359F50982F3A}"/>
              </a:ext>
            </a:extLst>
          </p:cNvPr>
          <p:cNvSpPr txBox="1"/>
          <p:nvPr/>
        </p:nvSpPr>
        <p:spPr>
          <a:xfrm>
            <a:off x="587248" y="1440414"/>
            <a:ext cx="7645400" cy="2632003"/>
          </a:xfrm>
          <a:prstGeom prst="rect">
            <a:avLst/>
          </a:prstGeom>
          <a:noFill/>
        </p:spPr>
        <p:txBody>
          <a:bodyPr wrap="square" rtlCol="0">
            <a:spAutoFit/>
          </a:bodyPr>
          <a:lstStyle/>
          <a:p>
            <a:pPr>
              <a:lnSpc>
                <a:spcPct val="150000"/>
              </a:lnSpc>
            </a:pPr>
            <a:r>
              <a:rPr lang="en-US" sz="1600" b="1" dirty="0">
                <a:solidFill>
                  <a:schemeClr val="tx1"/>
                </a:solidFill>
                <a:latin typeface="Arial" panose="020B0604020202020204" pitchFamily="34" charset="0"/>
                <a:cs typeface="Arial" panose="020B0604020202020204" pitchFamily="34" charset="0"/>
              </a:rPr>
              <a:t>Many transformations in globalization: </a:t>
            </a:r>
            <a:r>
              <a:rPr lang="en-US" sz="1600" dirty="0">
                <a:solidFill>
                  <a:schemeClr val="tx1"/>
                </a:solidFill>
                <a:latin typeface="Arial" panose="020B0604020202020204" pitchFamily="34" charset="0"/>
                <a:cs typeface="Arial" panose="020B0604020202020204" pitchFamily="34" charset="0"/>
              </a:rPr>
              <a:t>Trade, finance, migration, governance, security, environment, culture, norms …</a:t>
            </a:r>
          </a:p>
          <a:p>
            <a:pPr>
              <a:lnSpc>
                <a:spcPct val="150000"/>
              </a:lnSpc>
            </a:pPr>
            <a:endParaRPr lang="en-US" sz="1600" dirty="0">
              <a:solidFill>
                <a:schemeClr val="tx1"/>
              </a:solidFill>
              <a:latin typeface="Arial" panose="020B0604020202020204" pitchFamily="34" charset="0"/>
              <a:cs typeface="Arial" panose="020B0604020202020204" pitchFamily="34" charset="0"/>
            </a:endParaRPr>
          </a:p>
          <a:p>
            <a:pPr>
              <a:lnSpc>
                <a:spcPct val="150000"/>
              </a:lnSpc>
            </a:pPr>
            <a:r>
              <a:rPr lang="en-US" sz="1600" b="1" dirty="0">
                <a:solidFill>
                  <a:schemeClr val="tx1"/>
                </a:solidFill>
                <a:latin typeface="Arial" panose="020B0604020202020204" pitchFamily="34" charset="0"/>
                <a:cs typeface="Arial" panose="020B0604020202020204" pitchFamily="34" charset="0"/>
              </a:rPr>
              <a:t>Focus on two trade-enhancing ones: </a:t>
            </a:r>
            <a:r>
              <a:rPr lang="en-US" sz="1200" dirty="0">
                <a:solidFill>
                  <a:schemeClr val="bg2">
                    <a:lumMod val="60000"/>
                    <a:lumOff val="40000"/>
                  </a:schemeClr>
                </a:solidFill>
                <a:latin typeface="Arial" panose="020B0604020202020204" pitchFamily="34" charset="0"/>
                <a:cs typeface="Arial" panose="020B0604020202020204" pitchFamily="34" charset="0"/>
              </a:rPr>
              <a:t>(North 1990; Haggard 1990)</a:t>
            </a:r>
            <a:endParaRPr lang="en-US" sz="1200" b="1" dirty="0">
              <a:solidFill>
                <a:schemeClr val="tx1"/>
              </a:solidFill>
              <a:latin typeface="Arial" panose="020B0604020202020204" pitchFamily="34" charset="0"/>
              <a:cs typeface="Arial" panose="020B0604020202020204" pitchFamily="34" charset="0"/>
            </a:endParaRPr>
          </a:p>
          <a:p>
            <a:pPr>
              <a:lnSpc>
                <a:spcPct val="150000"/>
              </a:lnSpc>
            </a:pPr>
            <a:r>
              <a:rPr lang="en-US" sz="1600" b="1" dirty="0">
                <a:solidFill>
                  <a:schemeClr val="tx1"/>
                </a:solidFill>
                <a:latin typeface="Arial" panose="020B0604020202020204" pitchFamily="34" charset="0"/>
                <a:cs typeface="Arial" panose="020B0604020202020204" pitchFamily="34" charset="0"/>
              </a:rPr>
              <a:t>    </a:t>
            </a:r>
            <a:r>
              <a:rPr lang="en-US" sz="1600" dirty="0">
                <a:solidFill>
                  <a:schemeClr val="tx1"/>
                </a:solidFill>
                <a:latin typeface="Arial" panose="020B0604020202020204" pitchFamily="34" charset="0"/>
                <a:cs typeface="Arial" panose="020B0604020202020204" pitchFamily="34" charset="0"/>
              </a:rPr>
              <a:t>1) trade integration</a:t>
            </a:r>
          </a:p>
          <a:p>
            <a:pPr>
              <a:lnSpc>
                <a:spcPct val="150000"/>
              </a:lnSpc>
            </a:pPr>
            <a:r>
              <a:rPr lang="en-US" sz="1600" dirty="0">
                <a:solidFill>
                  <a:schemeClr val="tx1"/>
                </a:solidFill>
                <a:latin typeface="Arial" panose="020B0604020202020204" pitchFamily="34" charset="0"/>
                <a:cs typeface="Arial" panose="020B0604020202020204" pitchFamily="34" charset="0"/>
              </a:rPr>
              <a:t>    2) domestic reform</a:t>
            </a:r>
          </a:p>
          <a:p>
            <a:pPr>
              <a:lnSpc>
                <a:spcPct val="150000"/>
              </a:lnSpc>
            </a:pPr>
            <a:endParaRPr lang="en-US" sz="1600" dirty="0">
              <a:solidFill>
                <a:schemeClr val="tx1"/>
              </a:solidFill>
              <a:latin typeface="Arial" panose="020B0604020202020204" pitchFamily="34" charset="0"/>
              <a:cs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nodeType="clickEffect">
                                  <p:stCondLst>
                                    <p:cond delay="0"/>
                                  </p:stCondLst>
                                  <p:childTnLst>
                                    <p:set>
                                      <p:cBhvr>
                                        <p:cTn id="10" dur="1" fill="hold">
                                          <p:stCondLst>
                                            <p:cond delay="0"/>
                                          </p:stCondLst>
                                        </p:cTn>
                                        <p:tgtEl>
                                          <p:spTgt spid="2">
                                            <p:txEl>
                                              <p:pRg st="0" end="0"/>
                                            </p:txEl>
                                          </p:spTgt>
                                        </p:tgtEl>
                                        <p:attrNameLst>
                                          <p:attrName>style.visibility</p:attrName>
                                        </p:attrNameLst>
                                      </p:cBhvr>
                                      <p:to>
                                        <p:strVal val="visible"/>
                                      </p:to>
                                    </p:set>
                                    <p:animEffect transition="in" filter="blinds(horizontal)">
                                      <p:cBhvr>
                                        <p:cTn id="11" dur="500"/>
                                        <p:tgtEl>
                                          <p:spTgt spid="2">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3" presetClass="entr" presetSubtype="10" fill="hold" nodeType="clickEffect">
                                  <p:stCondLst>
                                    <p:cond delay="0"/>
                                  </p:stCondLst>
                                  <p:childTnLst>
                                    <p:set>
                                      <p:cBhvr>
                                        <p:cTn id="15" dur="1" fill="hold">
                                          <p:stCondLst>
                                            <p:cond delay="0"/>
                                          </p:stCondLst>
                                        </p:cTn>
                                        <p:tgtEl>
                                          <p:spTgt spid="2">
                                            <p:txEl>
                                              <p:pRg st="2" end="2"/>
                                            </p:txEl>
                                          </p:spTgt>
                                        </p:tgtEl>
                                        <p:attrNameLst>
                                          <p:attrName>style.visibility</p:attrName>
                                        </p:attrNameLst>
                                      </p:cBhvr>
                                      <p:to>
                                        <p:strVal val="visible"/>
                                      </p:to>
                                    </p:set>
                                    <p:animEffect transition="in" filter="blinds(horizontal)">
                                      <p:cBhvr>
                                        <p:cTn id="16" dur="500"/>
                                        <p:tgtEl>
                                          <p:spTgt spid="2">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nodeType="clickEffect">
                                  <p:stCondLst>
                                    <p:cond delay="0"/>
                                  </p:stCondLst>
                                  <p:childTnLst>
                                    <p:set>
                                      <p:cBhvr>
                                        <p:cTn id="20" dur="1" fill="hold">
                                          <p:stCondLst>
                                            <p:cond delay="0"/>
                                          </p:stCondLst>
                                        </p:cTn>
                                        <p:tgtEl>
                                          <p:spTgt spid="2">
                                            <p:txEl>
                                              <p:pRg st="3" end="3"/>
                                            </p:txEl>
                                          </p:spTgt>
                                        </p:tgtEl>
                                        <p:attrNameLst>
                                          <p:attrName>style.visibility</p:attrName>
                                        </p:attrNameLst>
                                      </p:cBhvr>
                                      <p:to>
                                        <p:strVal val="visible"/>
                                      </p:to>
                                    </p:set>
                                    <p:animEffect transition="in" filter="blinds(horizontal)">
                                      <p:cBhvr>
                                        <p:cTn id="21" dur="500"/>
                                        <p:tgtEl>
                                          <p:spTgt spid="2">
                                            <p:txEl>
                                              <p:pRg st="3" end="3"/>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nodeType="clickEffect">
                                  <p:stCondLst>
                                    <p:cond delay="0"/>
                                  </p:stCondLst>
                                  <p:childTnLst>
                                    <p:set>
                                      <p:cBhvr>
                                        <p:cTn id="25" dur="1" fill="hold">
                                          <p:stCondLst>
                                            <p:cond delay="0"/>
                                          </p:stCondLst>
                                        </p:cTn>
                                        <p:tgtEl>
                                          <p:spTgt spid="2">
                                            <p:txEl>
                                              <p:pRg st="4" end="4"/>
                                            </p:txEl>
                                          </p:spTgt>
                                        </p:tgtEl>
                                        <p:attrNameLst>
                                          <p:attrName>style.visibility</p:attrName>
                                        </p:attrNameLst>
                                      </p:cBhvr>
                                      <p:to>
                                        <p:strVal val="visible"/>
                                      </p:to>
                                    </p:set>
                                    <p:animEffect transition="in" filter="blinds(horizontal)">
                                      <p:cBhvr>
                                        <p:cTn id="26" dur="500"/>
                                        <p:tgtEl>
                                          <p:spTgt spid="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70"/>
        <p:cNvGrpSpPr/>
        <p:nvPr/>
      </p:nvGrpSpPr>
      <p:grpSpPr>
        <a:xfrm>
          <a:off x="0" y="0"/>
          <a:ext cx="0" cy="0"/>
          <a:chOff x="0" y="0"/>
          <a:chExt cx="0" cy="0"/>
        </a:xfrm>
      </p:grpSpPr>
      <p:sp>
        <p:nvSpPr>
          <p:cNvPr id="171" name="Google Shape;171;p26"/>
          <p:cNvSpPr/>
          <p:nvPr/>
        </p:nvSpPr>
        <p:spPr>
          <a:xfrm>
            <a:off x="0" y="171414"/>
            <a:ext cx="9144000" cy="552300"/>
          </a:xfrm>
          <a:prstGeom prst="rect">
            <a:avLst/>
          </a:prstGeom>
          <a:solidFill>
            <a:srgbClr val="3265B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72" name="Google Shape;172;p26"/>
          <p:cNvSpPr txBox="1"/>
          <p:nvPr/>
        </p:nvSpPr>
        <p:spPr>
          <a:xfrm>
            <a:off x="367952" y="168283"/>
            <a:ext cx="8408100" cy="5586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None/>
            </a:pPr>
            <a:r>
              <a:rPr lang="en-US" sz="2400" b="1" dirty="0">
                <a:solidFill>
                  <a:schemeClr val="lt1"/>
                </a:solidFill>
              </a:rPr>
              <a:t>Trade Integration</a:t>
            </a:r>
            <a:endParaRPr sz="1600" b="1" i="0" u="none" strike="noStrike" cap="none" dirty="0">
              <a:solidFill>
                <a:schemeClr val="lt1"/>
              </a:solidFill>
              <a:latin typeface="Arial"/>
              <a:ea typeface="Arial"/>
              <a:cs typeface="Arial"/>
              <a:sym typeface="Arial"/>
            </a:endParaRPr>
          </a:p>
        </p:txBody>
      </p:sp>
      <p:pic>
        <p:nvPicPr>
          <p:cNvPr id="173" name="Google Shape;173;p26"/>
          <p:cNvPicPr preferRelativeResize="0"/>
          <p:nvPr/>
        </p:nvPicPr>
        <p:blipFill>
          <a:blip r:embed="rId3">
            <a:alphaModFix/>
          </a:blip>
          <a:stretch>
            <a:fillRect/>
          </a:stretch>
        </p:blipFill>
        <p:spPr>
          <a:xfrm>
            <a:off x="152400" y="851807"/>
            <a:ext cx="4694729" cy="4120279"/>
          </a:xfrm>
          <a:prstGeom prst="rect">
            <a:avLst/>
          </a:prstGeom>
          <a:noFill/>
          <a:ln>
            <a:noFill/>
          </a:ln>
        </p:spPr>
      </p:pic>
      <p:sp>
        <p:nvSpPr>
          <p:cNvPr id="2" name="TextBox 1">
            <a:extLst>
              <a:ext uri="{FF2B5EF4-FFF2-40B4-BE49-F238E27FC236}">
                <a16:creationId xmlns:a16="http://schemas.microsoft.com/office/drawing/2014/main" id="{D740FD40-961A-2A65-E551-359F50982F3A}"/>
              </a:ext>
            </a:extLst>
          </p:cNvPr>
          <p:cNvSpPr txBox="1"/>
          <p:nvPr/>
        </p:nvSpPr>
        <p:spPr>
          <a:xfrm>
            <a:off x="5038344" y="1645920"/>
            <a:ext cx="4105656" cy="1938992"/>
          </a:xfrm>
          <a:prstGeom prst="rect">
            <a:avLst/>
          </a:prstGeom>
          <a:noFill/>
        </p:spPr>
        <p:txBody>
          <a:bodyPr wrap="square" rtlCol="0">
            <a:spAutoFit/>
          </a:bodyPr>
          <a:lstStyle/>
          <a:p>
            <a:pPr marL="285750" indent="-285750">
              <a:spcBef>
                <a:spcPts val="600"/>
              </a:spcBef>
              <a:buFont typeface="Arial" panose="020B0604020202020204" pitchFamily="34" charset="0"/>
              <a:buChar char="•"/>
            </a:pPr>
            <a:r>
              <a:rPr lang="en-US" dirty="0">
                <a:latin typeface="Calibri" panose="020F0502020204030204" pitchFamily="34" charset="0"/>
                <a:cs typeface="Calibri" panose="020F0502020204030204" pitchFamily="34" charset="0"/>
              </a:rPr>
              <a:t>WTO – “the most heralded commercial agreement in history” </a:t>
            </a:r>
            <a:r>
              <a:rPr lang="en-US" sz="1050" dirty="0">
                <a:solidFill>
                  <a:schemeClr val="tx2">
                    <a:lumMod val="75000"/>
                  </a:schemeClr>
                </a:solidFill>
                <a:latin typeface="Calibri" panose="020F0502020204030204" pitchFamily="34" charset="0"/>
                <a:cs typeface="Calibri" panose="020F0502020204030204" pitchFamily="34" charset="0"/>
              </a:rPr>
              <a:t>(Bagwell and </a:t>
            </a:r>
            <a:r>
              <a:rPr lang="en-US" sz="1050" dirty="0" err="1">
                <a:solidFill>
                  <a:schemeClr val="tx2">
                    <a:lumMod val="75000"/>
                  </a:schemeClr>
                </a:solidFill>
                <a:latin typeface="Calibri" panose="020F0502020204030204" pitchFamily="34" charset="0"/>
                <a:cs typeface="Calibri" panose="020F0502020204030204" pitchFamily="34" charset="0"/>
              </a:rPr>
              <a:t>Staiger</a:t>
            </a:r>
            <a:r>
              <a:rPr lang="en-US" sz="1050" dirty="0">
                <a:solidFill>
                  <a:schemeClr val="tx2">
                    <a:lumMod val="75000"/>
                  </a:schemeClr>
                </a:solidFill>
                <a:latin typeface="Calibri" panose="020F0502020204030204" pitchFamily="34" charset="0"/>
                <a:cs typeface="Calibri" panose="020F0502020204030204" pitchFamily="34" charset="0"/>
              </a:rPr>
              <a:t> 2002; Goldstein et al. 2007)</a:t>
            </a:r>
          </a:p>
          <a:p>
            <a:pPr marL="285750" indent="-285750">
              <a:spcBef>
                <a:spcPts val="600"/>
              </a:spcBef>
              <a:buFont typeface="Arial" panose="020B0604020202020204" pitchFamily="34" charset="0"/>
              <a:buChar char="•"/>
            </a:pPr>
            <a:r>
              <a:rPr lang="en-US" dirty="0">
                <a:solidFill>
                  <a:schemeClr val="tx1"/>
                </a:solidFill>
                <a:latin typeface="Calibri" panose="020F0502020204030204" pitchFamily="34" charset="0"/>
                <a:cs typeface="Calibri" panose="020F0502020204030204" pitchFamily="34" charset="0"/>
              </a:rPr>
              <a:t>Other: MFN/PTA, RTA</a:t>
            </a:r>
          </a:p>
          <a:p>
            <a:pPr marL="285750" indent="-285750">
              <a:spcBef>
                <a:spcPts val="600"/>
              </a:spcBef>
              <a:buFont typeface="Arial" panose="020B0604020202020204" pitchFamily="34" charset="0"/>
              <a:buChar char="•"/>
            </a:pPr>
            <a:r>
              <a:rPr lang="en-US" dirty="0">
                <a:solidFill>
                  <a:schemeClr val="tx1"/>
                </a:solidFill>
                <a:latin typeface="Calibri" panose="020F0502020204030204" pitchFamily="34" charset="0"/>
                <a:cs typeface="Calibri" panose="020F0502020204030204" pitchFamily="34" charset="0"/>
              </a:rPr>
              <a:t>IOs enhance credibility</a:t>
            </a:r>
          </a:p>
          <a:p>
            <a:pPr marL="285750" indent="-285750">
              <a:spcBef>
                <a:spcPts val="600"/>
              </a:spcBef>
              <a:buFont typeface="Arial" panose="020B0604020202020204" pitchFamily="34" charset="0"/>
              <a:buChar char="•"/>
            </a:pPr>
            <a:r>
              <a:rPr lang="en-US" dirty="0">
                <a:solidFill>
                  <a:schemeClr val="tx1"/>
                </a:solidFill>
                <a:latin typeface="Calibri" panose="020F0502020204030204" pitchFamily="34" charset="0"/>
                <a:cs typeface="Calibri" panose="020F0502020204030204" pitchFamily="34" charset="0"/>
              </a:rPr>
              <a:t>“by 2000, most post-communist countries reoriented trade to Western markets for growth” </a:t>
            </a:r>
            <a:r>
              <a:rPr lang="en-US" sz="1050" dirty="0">
                <a:solidFill>
                  <a:schemeClr val="tx2">
                    <a:lumMod val="75000"/>
                  </a:schemeClr>
                </a:solidFill>
                <a:latin typeface="Calibri" panose="020F0502020204030204" pitchFamily="34" charset="0"/>
                <a:cs typeface="Calibri" panose="020F0502020204030204" pitchFamily="34" charset="0"/>
              </a:rPr>
              <a:t>(</a:t>
            </a:r>
            <a:r>
              <a:rPr lang="en-US" sz="1050" dirty="0" err="1">
                <a:solidFill>
                  <a:schemeClr val="tx2">
                    <a:lumMod val="75000"/>
                  </a:schemeClr>
                </a:solidFill>
                <a:latin typeface="Calibri" panose="020F0502020204030204" pitchFamily="34" charset="0"/>
                <a:cs typeface="Calibri" panose="020F0502020204030204" pitchFamily="34" charset="0"/>
              </a:rPr>
              <a:t>Aslund</a:t>
            </a:r>
            <a:r>
              <a:rPr lang="en-US" sz="1050" dirty="0">
                <a:solidFill>
                  <a:schemeClr val="tx2">
                    <a:lumMod val="75000"/>
                  </a:schemeClr>
                </a:solidFill>
                <a:latin typeface="Calibri" panose="020F0502020204030204" pitchFamily="34" charset="0"/>
                <a:cs typeface="Calibri" panose="020F0502020204030204" pitchFamily="34" charset="0"/>
              </a:rPr>
              <a:t> 2012)</a:t>
            </a:r>
            <a:endParaRPr lang="en-US" dirty="0">
              <a:solidFill>
                <a:schemeClr val="tx2">
                  <a:lumMod val="75000"/>
                </a:scheme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775117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63"/>
        <p:cNvGrpSpPr/>
        <p:nvPr/>
      </p:nvGrpSpPr>
      <p:grpSpPr>
        <a:xfrm>
          <a:off x="0" y="0"/>
          <a:ext cx="0" cy="0"/>
          <a:chOff x="0" y="0"/>
          <a:chExt cx="0" cy="0"/>
        </a:xfrm>
      </p:grpSpPr>
      <p:sp>
        <p:nvSpPr>
          <p:cNvPr id="164" name="Google Shape;164;p25"/>
          <p:cNvSpPr/>
          <p:nvPr/>
        </p:nvSpPr>
        <p:spPr>
          <a:xfrm>
            <a:off x="0" y="488814"/>
            <a:ext cx="9144000" cy="552300"/>
          </a:xfrm>
          <a:prstGeom prst="rect">
            <a:avLst/>
          </a:prstGeom>
          <a:solidFill>
            <a:srgbClr val="3265B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i="0" u="none" strike="noStrike" cap="none">
              <a:solidFill>
                <a:schemeClr val="lt1"/>
              </a:solidFill>
            </a:endParaRPr>
          </a:p>
        </p:txBody>
      </p:sp>
      <p:sp>
        <p:nvSpPr>
          <p:cNvPr id="165" name="Google Shape;165;p25"/>
          <p:cNvSpPr txBox="1"/>
          <p:nvPr/>
        </p:nvSpPr>
        <p:spPr>
          <a:xfrm>
            <a:off x="367902" y="489633"/>
            <a:ext cx="8408100" cy="5586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None/>
            </a:pPr>
            <a:r>
              <a:rPr lang="en-US" sz="2400" b="1" dirty="0">
                <a:solidFill>
                  <a:schemeClr val="lt1"/>
                </a:solidFill>
              </a:rPr>
              <a:t>Institutional Reform</a:t>
            </a:r>
            <a:endParaRPr sz="2400" b="1" i="0" u="none" strike="noStrike" cap="none" dirty="0">
              <a:solidFill>
                <a:schemeClr val="lt1"/>
              </a:solidFill>
            </a:endParaRPr>
          </a:p>
        </p:txBody>
      </p:sp>
      <p:pic>
        <p:nvPicPr>
          <p:cNvPr id="166" name="Google Shape;166;p25"/>
          <p:cNvPicPr preferRelativeResize="0"/>
          <p:nvPr/>
        </p:nvPicPr>
        <p:blipFill>
          <a:blip r:embed="rId3">
            <a:alphaModFix/>
          </a:blip>
          <a:stretch>
            <a:fillRect/>
          </a:stretch>
        </p:blipFill>
        <p:spPr>
          <a:xfrm>
            <a:off x="0" y="1279300"/>
            <a:ext cx="6000251" cy="3467626"/>
          </a:xfrm>
          <a:prstGeom prst="rect">
            <a:avLst/>
          </a:prstGeom>
          <a:noFill/>
          <a:ln>
            <a:noFill/>
          </a:ln>
        </p:spPr>
      </p:pic>
      <p:sp>
        <p:nvSpPr>
          <p:cNvPr id="2" name="TextBox 1">
            <a:extLst>
              <a:ext uri="{FF2B5EF4-FFF2-40B4-BE49-F238E27FC236}">
                <a16:creationId xmlns:a16="http://schemas.microsoft.com/office/drawing/2014/main" id="{7DC83628-C791-4632-EF68-58FF7EE0BD26}"/>
              </a:ext>
            </a:extLst>
          </p:cNvPr>
          <p:cNvSpPr txBox="1"/>
          <p:nvPr/>
        </p:nvSpPr>
        <p:spPr>
          <a:xfrm>
            <a:off x="6000251" y="1984248"/>
            <a:ext cx="3015733" cy="1215717"/>
          </a:xfrm>
          <a:prstGeom prst="rect">
            <a:avLst/>
          </a:prstGeom>
          <a:noFill/>
        </p:spPr>
        <p:txBody>
          <a:bodyPr wrap="square" rtlCol="0">
            <a:spAutoFit/>
          </a:bodyPr>
          <a:lstStyle/>
          <a:p>
            <a:pPr marL="285750" indent="-285750">
              <a:buFont typeface="Arial" panose="020B0604020202020204" pitchFamily="34" charset="0"/>
              <a:buChar char="•"/>
            </a:pPr>
            <a:r>
              <a:rPr lang="en-US" sz="1200" dirty="0">
                <a:latin typeface="Calibri" panose="020F0502020204030204" pitchFamily="34" charset="0"/>
                <a:cs typeface="Calibri" panose="020F0502020204030204" pitchFamily="34" charset="0"/>
              </a:rPr>
              <a:t>Both autocracies and democracies</a:t>
            </a:r>
          </a:p>
          <a:p>
            <a:pPr marL="285750" indent="-285750">
              <a:spcBef>
                <a:spcPts val="600"/>
              </a:spcBef>
              <a:buFont typeface="Arial" panose="020B0604020202020204" pitchFamily="34" charset="0"/>
              <a:buChar char="•"/>
            </a:pPr>
            <a:r>
              <a:rPr lang="en-US" sz="1200" dirty="0">
                <a:latin typeface="Calibri" panose="020F0502020204030204" pitchFamily="34" charset="0"/>
                <a:cs typeface="Calibri" panose="020F0502020204030204" pitchFamily="34" charset="0"/>
              </a:rPr>
              <a:t>Market</a:t>
            </a:r>
            <a:r>
              <a:rPr lang="en-US" altLang="zh-CN" sz="1200" dirty="0">
                <a:latin typeface="Calibri" panose="020F0502020204030204" pitchFamily="34" charset="0"/>
                <a:cs typeface="Calibri" panose="020F0502020204030204" pitchFamily="34" charset="0"/>
              </a:rPr>
              <a:t>-oriented </a:t>
            </a:r>
            <a:r>
              <a:rPr lang="en-US" sz="1200" dirty="0">
                <a:latin typeface="Calibri" panose="020F0502020204030204" pitchFamily="34" charset="0"/>
                <a:cs typeface="Calibri" panose="020F0502020204030204" pitchFamily="34" charset="0"/>
              </a:rPr>
              <a:t>&amp; institutional reform</a:t>
            </a:r>
          </a:p>
          <a:p>
            <a:pPr marL="285750" indent="-285750">
              <a:spcBef>
                <a:spcPts val="600"/>
              </a:spcBef>
              <a:buFont typeface="Arial" panose="020B0604020202020204" pitchFamily="34" charset="0"/>
              <a:buChar char="•"/>
            </a:pPr>
            <a:r>
              <a:rPr lang="en-US" sz="1200" dirty="0">
                <a:latin typeface="Calibri" panose="020F0502020204030204" pitchFamily="34" charset="0"/>
                <a:cs typeface="Calibri" panose="020F0502020204030204" pitchFamily="34" charset="0"/>
              </a:rPr>
              <a:t>PR protection and </a:t>
            </a:r>
            <a:r>
              <a:rPr lang="en-US" sz="1200" dirty="0" err="1">
                <a:latin typeface="Calibri" panose="020F0502020204030204" pitchFamily="34" charset="0"/>
                <a:cs typeface="Calibri" panose="020F0502020204030204" pitchFamily="34" charset="0"/>
              </a:rPr>
              <a:t>RoL</a:t>
            </a:r>
            <a:r>
              <a:rPr lang="en-US" sz="1200" dirty="0">
                <a:latin typeface="Calibri" panose="020F0502020204030204" pitchFamily="34" charset="0"/>
                <a:cs typeface="Calibri" panose="020F0502020204030204" pitchFamily="34" charset="0"/>
              </a:rPr>
              <a:t> most important </a:t>
            </a:r>
            <a:r>
              <a:rPr lang="en-US" sz="1000" dirty="0">
                <a:solidFill>
                  <a:schemeClr val="tx2">
                    <a:lumMod val="90000"/>
                  </a:schemeClr>
                </a:solidFill>
                <a:latin typeface="Calibri" panose="020F0502020204030204" pitchFamily="34" charset="0"/>
                <a:cs typeface="Calibri" panose="020F0502020204030204" pitchFamily="34" charset="0"/>
              </a:rPr>
              <a:t>(Acemoglu et al. 2005)</a:t>
            </a:r>
          </a:p>
          <a:p>
            <a:pPr marL="285750" indent="-285750">
              <a:spcBef>
                <a:spcPts val="600"/>
              </a:spcBef>
              <a:buFont typeface="Arial" panose="020B0604020202020204" pitchFamily="34" charset="0"/>
              <a:buChar char="•"/>
            </a:pPr>
            <a:r>
              <a:rPr lang="en-US" sz="1200" dirty="0">
                <a:solidFill>
                  <a:schemeClr val="tx1"/>
                </a:solidFill>
                <a:latin typeface="Calibri" panose="020F0502020204030204" pitchFamily="34" charset="0"/>
                <a:cs typeface="Calibri" panose="020F0502020204030204" pitchFamily="34" charset="0"/>
              </a:rPr>
              <a:t>E.g. Turkmenistan vs. Azerbaijan</a:t>
            </a:r>
          </a:p>
        </p:txBody>
      </p:sp>
    </p:spTree>
    <p:extLst>
      <p:ext uri="{BB962C8B-B14F-4D97-AF65-F5344CB8AC3E}">
        <p14:creationId xmlns:p14="http://schemas.microsoft.com/office/powerpoint/2010/main" val="3280901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199;p30">
            <a:extLst>
              <a:ext uri="{FF2B5EF4-FFF2-40B4-BE49-F238E27FC236}">
                <a16:creationId xmlns:a16="http://schemas.microsoft.com/office/drawing/2014/main" id="{AEB12EA7-1A5A-9680-7E3B-1B8C9E88A835}"/>
              </a:ext>
            </a:extLst>
          </p:cNvPr>
          <p:cNvSpPr/>
          <p:nvPr/>
        </p:nvSpPr>
        <p:spPr>
          <a:xfrm>
            <a:off x="0" y="545408"/>
            <a:ext cx="9144000" cy="552300"/>
          </a:xfrm>
          <a:prstGeom prst="rect">
            <a:avLst/>
          </a:prstGeom>
          <a:solidFill>
            <a:srgbClr val="3265B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i="0" u="none" strike="noStrike" cap="none" dirty="0">
              <a:solidFill>
                <a:schemeClr val="lt1"/>
              </a:solidFill>
            </a:endParaRPr>
          </a:p>
        </p:txBody>
      </p:sp>
      <p:sp>
        <p:nvSpPr>
          <p:cNvPr id="4" name="TextBox 3">
            <a:extLst>
              <a:ext uri="{FF2B5EF4-FFF2-40B4-BE49-F238E27FC236}">
                <a16:creationId xmlns:a16="http://schemas.microsoft.com/office/drawing/2014/main" id="{48EA1193-A605-5C9E-DA81-54DF99827F6C}"/>
              </a:ext>
            </a:extLst>
          </p:cNvPr>
          <p:cNvSpPr txBox="1"/>
          <p:nvPr/>
        </p:nvSpPr>
        <p:spPr>
          <a:xfrm>
            <a:off x="263820" y="1837048"/>
            <a:ext cx="8432124" cy="1046440"/>
          </a:xfrm>
          <a:prstGeom prst="rect">
            <a:avLst/>
          </a:prstGeom>
          <a:noFill/>
        </p:spPr>
        <p:txBody>
          <a:bodyPr wrap="square" rtlCol="0">
            <a:spAutoFit/>
          </a:bodyPr>
          <a:lstStyle/>
          <a:p>
            <a:r>
              <a:rPr lang="en-US" sz="1600" b="1" dirty="0">
                <a:solidFill>
                  <a:schemeClr val="tx1"/>
                </a:solidFill>
                <a:latin typeface="Arial" panose="020B0604020202020204" pitchFamily="34" charset="0"/>
                <a:cs typeface="Arial" panose="020B0604020202020204" pitchFamily="34" charset="0"/>
              </a:rPr>
              <a:t>General Hypothesis</a:t>
            </a:r>
            <a:r>
              <a:rPr lang="en-US" sz="1600" dirty="0">
                <a:solidFill>
                  <a:schemeClr val="tx1"/>
                </a:solidFill>
                <a:latin typeface="Arial" panose="020B0604020202020204" pitchFamily="34" charset="0"/>
                <a:cs typeface="Arial" panose="020B0604020202020204" pitchFamily="34" charset="0"/>
              </a:rPr>
              <a:t>: </a:t>
            </a:r>
          </a:p>
          <a:p>
            <a:r>
              <a:rPr lang="en-US" sz="1600" dirty="0">
                <a:solidFill>
                  <a:schemeClr val="tx1"/>
                </a:solidFill>
                <a:latin typeface="Arial" panose="020B0604020202020204" pitchFamily="34" charset="0"/>
                <a:cs typeface="Arial" panose="020B0604020202020204" pitchFamily="34" charset="0"/>
              </a:rPr>
              <a:t>    </a:t>
            </a:r>
          </a:p>
          <a:p>
            <a:r>
              <a:rPr lang="en-US" sz="1600" dirty="0">
                <a:solidFill>
                  <a:schemeClr val="tx1"/>
                </a:solidFill>
                <a:latin typeface="Arial" panose="020B0604020202020204" pitchFamily="34" charset="0"/>
                <a:cs typeface="Arial" panose="020B0604020202020204" pitchFamily="34" charset="0"/>
              </a:rPr>
              <a:t>        “engaged reformers” benefit the most from &amp; perform the best in globalized economy.</a:t>
            </a:r>
          </a:p>
          <a:p>
            <a:endParaRPr lang="en-US" dirty="0"/>
          </a:p>
        </p:txBody>
      </p:sp>
      <p:sp>
        <p:nvSpPr>
          <p:cNvPr id="2" name="TextBox 1">
            <a:extLst>
              <a:ext uri="{FF2B5EF4-FFF2-40B4-BE49-F238E27FC236}">
                <a16:creationId xmlns:a16="http://schemas.microsoft.com/office/drawing/2014/main" id="{C3147E73-50B4-A73D-AC0C-A6102C4CD923}"/>
              </a:ext>
            </a:extLst>
          </p:cNvPr>
          <p:cNvSpPr txBox="1"/>
          <p:nvPr/>
        </p:nvSpPr>
        <p:spPr>
          <a:xfrm>
            <a:off x="157927" y="574488"/>
            <a:ext cx="1701107" cy="523220"/>
          </a:xfrm>
          <a:prstGeom prst="rect">
            <a:avLst/>
          </a:prstGeom>
          <a:noFill/>
        </p:spPr>
        <p:txBody>
          <a:bodyPr wrap="none" rtlCol="0">
            <a:spAutoFit/>
          </a:bodyPr>
          <a:lstStyle/>
          <a:p>
            <a:r>
              <a:rPr lang="en-US" sz="2800" b="1" dirty="0">
                <a:solidFill>
                  <a:schemeClr val="bg1"/>
                </a:solidFill>
              </a:rPr>
              <a:t>Empirics</a:t>
            </a:r>
          </a:p>
        </p:txBody>
      </p:sp>
    </p:spTree>
    <p:extLst>
      <p:ext uri="{BB962C8B-B14F-4D97-AF65-F5344CB8AC3E}">
        <p14:creationId xmlns:p14="http://schemas.microsoft.com/office/powerpoint/2010/main" val="21273717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98"/>
        <p:cNvGrpSpPr/>
        <p:nvPr/>
      </p:nvGrpSpPr>
      <p:grpSpPr>
        <a:xfrm>
          <a:off x="0" y="0"/>
          <a:ext cx="0" cy="0"/>
          <a:chOff x="0" y="0"/>
          <a:chExt cx="0" cy="0"/>
        </a:xfrm>
      </p:grpSpPr>
      <p:sp>
        <p:nvSpPr>
          <p:cNvPr id="199" name="Google Shape;199;p30"/>
          <p:cNvSpPr/>
          <p:nvPr/>
        </p:nvSpPr>
        <p:spPr>
          <a:xfrm>
            <a:off x="-9625" y="479189"/>
            <a:ext cx="9144000" cy="552300"/>
          </a:xfrm>
          <a:prstGeom prst="rect">
            <a:avLst/>
          </a:prstGeom>
          <a:solidFill>
            <a:srgbClr val="3265B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i="0" u="none" strike="noStrike" cap="none">
              <a:solidFill>
                <a:schemeClr val="lt1"/>
              </a:solidFill>
            </a:endParaRPr>
          </a:p>
        </p:txBody>
      </p:sp>
      <p:sp>
        <p:nvSpPr>
          <p:cNvPr id="200" name="Google Shape;200;p30"/>
          <p:cNvSpPr txBox="1"/>
          <p:nvPr/>
        </p:nvSpPr>
        <p:spPr>
          <a:xfrm>
            <a:off x="367902" y="489633"/>
            <a:ext cx="8408100" cy="558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None/>
            </a:pPr>
            <a:r>
              <a:rPr lang="en-US" sz="2400" b="1" dirty="0">
                <a:solidFill>
                  <a:schemeClr val="lt1"/>
                </a:solidFill>
              </a:rPr>
              <a:t>DV (regarding External Demand)</a:t>
            </a:r>
            <a:endParaRPr sz="2400" b="1" i="0" u="none" strike="noStrike" cap="none" dirty="0">
              <a:solidFill>
                <a:schemeClr val="lt1"/>
              </a:solidFill>
            </a:endParaRPr>
          </a:p>
        </p:txBody>
      </p:sp>
      <p:sp>
        <p:nvSpPr>
          <p:cNvPr id="201" name="Google Shape;201;p30"/>
          <p:cNvSpPr txBox="1"/>
          <p:nvPr/>
        </p:nvSpPr>
        <p:spPr>
          <a:xfrm>
            <a:off x="382500" y="1497475"/>
            <a:ext cx="8253300" cy="2710200"/>
          </a:xfrm>
          <a:prstGeom prst="rect">
            <a:avLst/>
          </a:prstGeom>
          <a:noFill/>
          <a:ln>
            <a:noFill/>
          </a:ln>
        </p:spPr>
        <p:txBody>
          <a:bodyPr spcFirstLastPara="1" wrap="square" lIns="91425" tIns="91425" rIns="91425" bIns="91425" anchor="t" anchorCtr="0">
            <a:noAutofit/>
          </a:bodyPr>
          <a:lstStyle/>
          <a:p>
            <a:pPr marL="457200" lvl="0" indent="-330200" algn="l" rtl="0">
              <a:lnSpc>
                <a:spcPct val="115000"/>
              </a:lnSpc>
              <a:spcBef>
                <a:spcPts val="0"/>
              </a:spcBef>
              <a:spcAft>
                <a:spcPts val="0"/>
              </a:spcAft>
              <a:buClr>
                <a:schemeClr val="dk1"/>
              </a:buClr>
              <a:buSzPts val="1600"/>
              <a:buChar char="●"/>
            </a:pPr>
            <a:r>
              <a:rPr lang="en-US" sz="1600" dirty="0">
                <a:solidFill>
                  <a:schemeClr val="dk1"/>
                </a:solidFill>
                <a:latin typeface="Calibri" panose="020F0502020204030204" pitchFamily="34" charset="0"/>
                <a:cs typeface="Calibri" panose="020F0502020204030204" pitchFamily="34" charset="0"/>
              </a:rPr>
              <a:t>Exports</a:t>
            </a:r>
            <a:endParaRPr sz="1600" dirty="0">
              <a:solidFill>
                <a:schemeClr val="dk1"/>
              </a:solidFill>
              <a:latin typeface="Calibri" panose="020F0502020204030204" pitchFamily="34" charset="0"/>
              <a:cs typeface="Calibri" panose="020F0502020204030204" pitchFamily="34" charset="0"/>
            </a:endParaRPr>
          </a:p>
          <a:p>
            <a:pPr marL="914400" lvl="1" indent="-317500" algn="l" rtl="0">
              <a:lnSpc>
                <a:spcPct val="115000"/>
              </a:lnSpc>
              <a:spcBef>
                <a:spcPts val="0"/>
              </a:spcBef>
              <a:spcAft>
                <a:spcPts val="0"/>
              </a:spcAft>
              <a:buClr>
                <a:schemeClr val="dk1"/>
              </a:buClr>
              <a:buSzPts val="1400"/>
              <a:buChar char="○"/>
            </a:pPr>
            <a:r>
              <a:rPr lang="en-US" dirty="0">
                <a:solidFill>
                  <a:schemeClr val="dk1"/>
                </a:solidFill>
                <a:latin typeface="Calibri" panose="020F0502020204030204" pitchFamily="34" charset="0"/>
                <a:cs typeface="Calibri" panose="020F0502020204030204" pitchFamily="34" charset="0"/>
              </a:rPr>
              <a:t>Gain in income/productivity/innovation </a:t>
            </a:r>
            <a:r>
              <a:rPr lang="en-US" sz="1000" dirty="0">
                <a:solidFill>
                  <a:srgbClr val="A5A5A5"/>
                </a:solidFill>
                <a:latin typeface="Calibri" panose="020F0502020204030204" pitchFamily="34" charset="0"/>
                <a:cs typeface="Calibri" panose="020F0502020204030204" pitchFamily="34" charset="0"/>
              </a:rPr>
              <a:t>(Bernard et al. 2018; </a:t>
            </a:r>
            <a:r>
              <a:rPr lang="en-US" sz="1000" dirty="0" err="1">
                <a:solidFill>
                  <a:srgbClr val="A5A5A5"/>
                </a:solidFill>
                <a:latin typeface="Calibri" panose="020F0502020204030204" pitchFamily="34" charset="0"/>
                <a:cs typeface="Calibri" panose="020F0502020204030204" pitchFamily="34" charset="0"/>
              </a:rPr>
              <a:t>Helpman</a:t>
            </a:r>
            <a:r>
              <a:rPr lang="en-US" sz="1000" dirty="0">
                <a:solidFill>
                  <a:srgbClr val="A5A5A5"/>
                </a:solidFill>
                <a:latin typeface="Calibri" panose="020F0502020204030204" pitchFamily="34" charset="0"/>
                <a:cs typeface="Calibri" panose="020F0502020204030204" pitchFamily="34" charset="0"/>
              </a:rPr>
              <a:t> and Krugman 1985)</a:t>
            </a:r>
            <a:endParaRPr sz="1000" dirty="0">
              <a:solidFill>
                <a:srgbClr val="A5A5A5"/>
              </a:solidFill>
              <a:latin typeface="Calibri" panose="020F0502020204030204" pitchFamily="34" charset="0"/>
              <a:cs typeface="Calibri" panose="020F0502020204030204" pitchFamily="34" charset="0"/>
            </a:endParaRPr>
          </a:p>
          <a:p>
            <a:pPr marL="914400" lvl="1" indent="-317500" algn="l" rtl="0">
              <a:lnSpc>
                <a:spcPct val="115000"/>
              </a:lnSpc>
              <a:spcBef>
                <a:spcPts val="0"/>
              </a:spcBef>
              <a:spcAft>
                <a:spcPts val="0"/>
              </a:spcAft>
              <a:buClr>
                <a:schemeClr val="dk1"/>
              </a:buClr>
              <a:buSzPts val="1400"/>
              <a:buChar char="○"/>
            </a:pPr>
            <a:r>
              <a:rPr lang="en-US" dirty="0">
                <a:solidFill>
                  <a:schemeClr val="dk1"/>
                </a:solidFill>
                <a:latin typeface="Calibri" panose="020F0502020204030204" pitchFamily="34" charset="0"/>
                <a:cs typeface="Calibri" panose="020F0502020204030204" pitchFamily="34" charset="0"/>
              </a:rPr>
              <a:t>r = 0.74 (avg. growth rate, 1992-2015)</a:t>
            </a:r>
            <a:endParaRPr dirty="0">
              <a:solidFill>
                <a:schemeClr val="dk1"/>
              </a:solidFill>
              <a:latin typeface="Calibri" panose="020F0502020204030204" pitchFamily="34" charset="0"/>
              <a:cs typeface="Calibri" panose="020F0502020204030204" pitchFamily="34" charset="0"/>
            </a:endParaRPr>
          </a:p>
          <a:p>
            <a:pPr marL="0" lvl="0" indent="0" algn="l" rtl="0">
              <a:spcBef>
                <a:spcPts val="0"/>
              </a:spcBef>
              <a:spcAft>
                <a:spcPts val="0"/>
              </a:spcAft>
              <a:buNone/>
            </a:pPr>
            <a:endParaRPr sz="1600" dirty="0">
              <a:solidFill>
                <a:schemeClr val="dk1"/>
              </a:solidFill>
              <a:latin typeface="Calibri" panose="020F0502020204030204" pitchFamily="34" charset="0"/>
              <a:cs typeface="Calibri" panose="020F0502020204030204" pitchFamily="34" charset="0"/>
            </a:endParaRPr>
          </a:p>
          <a:p>
            <a:pPr marL="457200" lvl="0" indent="-330200" algn="l" rtl="0">
              <a:lnSpc>
                <a:spcPct val="115000"/>
              </a:lnSpc>
              <a:spcBef>
                <a:spcPts val="0"/>
              </a:spcBef>
              <a:spcAft>
                <a:spcPts val="0"/>
              </a:spcAft>
              <a:buClr>
                <a:schemeClr val="dk1"/>
              </a:buClr>
              <a:buSzPts val="1600"/>
              <a:buChar char="●"/>
            </a:pPr>
            <a:r>
              <a:rPr lang="en-US" sz="1600" dirty="0">
                <a:solidFill>
                  <a:schemeClr val="dk1"/>
                </a:solidFill>
                <a:latin typeface="Calibri" panose="020F0502020204030204" pitchFamily="34" charset="0"/>
                <a:cs typeface="Calibri" panose="020F0502020204030204" pitchFamily="34" charset="0"/>
              </a:rPr>
              <a:t>External Balance: </a:t>
            </a:r>
            <a:endParaRPr sz="1600" dirty="0">
              <a:solidFill>
                <a:schemeClr val="dk1"/>
              </a:solidFill>
              <a:latin typeface="Calibri" panose="020F0502020204030204" pitchFamily="34" charset="0"/>
              <a:cs typeface="Calibri" panose="020F0502020204030204" pitchFamily="34" charset="0"/>
            </a:endParaRPr>
          </a:p>
          <a:p>
            <a:pPr marL="914400" lvl="1" indent="-317500" algn="l" rtl="0">
              <a:lnSpc>
                <a:spcPct val="115000"/>
              </a:lnSpc>
              <a:spcBef>
                <a:spcPts val="0"/>
              </a:spcBef>
              <a:spcAft>
                <a:spcPts val="0"/>
              </a:spcAft>
              <a:buClr>
                <a:schemeClr val="dk1"/>
              </a:buClr>
              <a:buSzPts val="1400"/>
              <a:buChar char="○"/>
            </a:pPr>
            <a:r>
              <a:rPr lang="en-US" dirty="0">
                <a:solidFill>
                  <a:schemeClr val="dk1"/>
                </a:solidFill>
                <a:latin typeface="Calibri" panose="020F0502020204030204" pitchFamily="34" charset="0"/>
                <a:cs typeface="Calibri" panose="020F0502020204030204" pitchFamily="34" charset="0"/>
              </a:rPr>
              <a:t>Structural/development issues; demand redistribution </a:t>
            </a:r>
            <a:r>
              <a:rPr lang="en-US" sz="1000" dirty="0">
                <a:solidFill>
                  <a:srgbClr val="A5A5A5"/>
                </a:solidFill>
                <a:latin typeface="Calibri" panose="020F0502020204030204" pitchFamily="34" charset="0"/>
                <a:cs typeface="Calibri" panose="020F0502020204030204" pitchFamily="34" charset="0"/>
              </a:rPr>
              <a:t>(Blanchard and </a:t>
            </a:r>
            <a:r>
              <a:rPr lang="en-US" sz="1000" dirty="0" err="1">
                <a:solidFill>
                  <a:srgbClr val="A5A5A5"/>
                </a:solidFill>
                <a:latin typeface="Calibri" panose="020F0502020204030204" pitchFamily="34" charset="0"/>
                <a:cs typeface="Calibri" panose="020F0502020204030204" pitchFamily="34" charset="0"/>
              </a:rPr>
              <a:t>Milesi</a:t>
            </a:r>
            <a:r>
              <a:rPr lang="en-US" sz="1000" dirty="0">
                <a:solidFill>
                  <a:srgbClr val="A5A5A5"/>
                </a:solidFill>
                <a:latin typeface="Calibri" panose="020F0502020204030204" pitchFamily="34" charset="0"/>
                <a:cs typeface="Calibri" panose="020F0502020204030204" pitchFamily="34" charset="0"/>
              </a:rPr>
              <a:t>-Ferretti 2009; Obstfeld and Rogoff 2009; Chinn and Ito 2021)</a:t>
            </a:r>
            <a:endParaRPr sz="1000" dirty="0">
              <a:solidFill>
                <a:srgbClr val="A5A5A5"/>
              </a:solidFill>
              <a:latin typeface="Calibri" panose="020F0502020204030204" pitchFamily="34" charset="0"/>
              <a:cs typeface="Calibri" panose="020F0502020204030204" pitchFamily="34" charset="0"/>
            </a:endParaRPr>
          </a:p>
          <a:p>
            <a:pPr marL="914400" lvl="1" indent="-317500" algn="l" rtl="0">
              <a:lnSpc>
                <a:spcPct val="115000"/>
              </a:lnSpc>
              <a:spcBef>
                <a:spcPts val="0"/>
              </a:spcBef>
              <a:spcAft>
                <a:spcPts val="0"/>
              </a:spcAft>
              <a:buClr>
                <a:schemeClr val="dk1"/>
              </a:buClr>
              <a:buSzPts val="1400"/>
              <a:buChar char="○"/>
            </a:pPr>
            <a:r>
              <a:rPr lang="en-US" dirty="0">
                <a:solidFill>
                  <a:schemeClr val="dk1"/>
                </a:solidFill>
                <a:latin typeface="Calibri" panose="020F0502020204030204" pitchFamily="34" charset="0"/>
                <a:cs typeface="Calibri" panose="020F0502020204030204" pitchFamily="34" charset="0"/>
              </a:rPr>
              <a:t>r = 0.65 (avg. growth rate) </a:t>
            </a:r>
          </a:p>
          <a:p>
            <a:pPr marL="914400" lvl="1" indent="-317500" algn="l" rtl="0">
              <a:lnSpc>
                <a:spcPct val="115000"/>
              </a:lnSpc>
              <a:spcBef>
                <a:spcPts val="0"/>
              </a:spcBef>
              <a:spcAft>
                <a:spcPts val="0"/>
              </a:spcAft>
              <a:buClr>
                <a:schemeClr val="dk1"/>
              </a:buClr>
              <a:buSzPts val="1400"/>
              <a:buChar char="○"/>
            </a:pPr>
            <a:r>
              <a:rPr lang="en-US" dirty="0">
                <a:solidFill>
                  <a:schemeClr val="dk1"/>
                </a:solidFill>
                <a:latin typeface="Calibri" panose="020F0502020204030204" pitchFamily="34" charset="0"/>
                <a:cs typeface="Calibri" panose="020F0502020204030204" pitchFamily="34" charset="0"/>
              </a:rPr>
              <a:t>Successful stories: East Asia, Core Europe, Gulf states</a:t>
            </a:r>
          </a:p>
          <a:p>
            <a:pPr marL="914400" lvl="1" indent="-317500" algn="l" rtl="0">
              <a:lnSpc>
                <a:spcPct val="115000"/>
              </a:lnSpc>
              <a:spcBef>
                <a:spcPts val="0"/>
              </a:spcBef>
              <a:spcAft>
                <a:spcPts val="0"/>
              </a:spcAft>
              <a:buClr>
                <a:schemeClr val="dk1"/>
              </a:buClr>
              <a:buSzPts val="1400"/>
              <a:buChar char="○"/>
            </a:pPr>
            <a:r>
              <a:rPr lang="en-US" dirty="0">
                <a:solidFill>
                  <a:schemeClr val="dk1"/>
                </a:solidFill>
                <a:latin typeface="Calibri" panose="020F0502020204030204" pitchFamily="34" charset="0"/>
                <a:cs typeface="Calibri" panose="020F0502020204030204" pitchFamily="34" charset="0"/>
              </a:rPr>
              <a:t>17 of 20 highest R&amp;D expenditure countries </a:t>
            </a:r>
          </a:p>
          <a:p>
            <a:pPr marL="914400" lvl="1" indent="-317500" algn="l" rtl="0">
              <a:lnSpc>
                <a:spcPct val="115000"/>
              </a:lnSpc>
              <a:spcBef>
                <a:spcPts val="0"/>
              </a:spcBef>
              <a:spcAft>
                <a:spcPts val="0"/>
              </a:spcAft>
              <a:buClr>
                <a:schemeClr val="dk1"/>
              </a:buClr>
              <a:buSzPts val="1400"/>
              <a:buChar char="○"/>
            </a:pPr>
            <a:endParaRPr lang="en-US" dirty="0">
              <a:solidFill>
                <a:schemeClr val="dk1"/>
              </a:solidFill>
              <a:latin typeface="Calibri" panose="020F0502020204030204" pitchFamily="34" charset="0"/>
              <a:cs typeface="Calibri" panose="020F0502020204030204" pitchFamily="34" charset="0"/>
            </a:endParaRPr>
          </a:p>
          <a:p>
            <a:pPr marL="596900" lvl="1" algn="l" rtl="0">
              <a:lnSpc>
                <a:spcPct val="115000"/>
              </a:lnSpc>
              <a:spcBef>
                <a:spcPts val="0"/>
              </a:spcBef>
              <a:spcAft>
                <a:spcPts val="0"/>
              </a:spcAft>
              <a:buClr>
                <a:schemeClr val="dk1"/>
              </a:buClr>
              <a:buSzPts val="1400"/>
            </a:pPr>
            <a:endParaRPr lang="en-US" dirty="0">
              <a:solidFill>
                <a:schemeClr val="dk1"/>
              </a:solidFill>
              <a:latin typeface="Calibri" panose="020F0502020204030204" pitchFamily="34" charset="0"/>
              <a:cs typeface="Calibri" panose="020F0502020204030204" pitchFamily="34" charset="0"/>
            </a:endParaRPr>
          </a:p>
        </p:txBody>
      </p:sp>
      <p:sp>
        <p:nvSpPr>
          <p:cNvPr id="3" name="TextBox 2">
            <a:extLst>
              <a:ext uri="{FF2B5EF4-FFF2-40B4-BE49-F238E27FC236}">
                <a16:creationId xmlns:a16="http://schemas.microsoft.com/office/drawing/2014/main" id="{83EA22B6-1DE6-640F-9836-59D8F6385F6E}"/>
              </a:ext>
            </a:extLst>
          </p:cNvPr>
          <p:cNvSpPr txBox="1"/>
          <p:nvPr/>
        </p:nvSpPr>
        <p:spPr>
          <a:xfrm>
            <a:off x="423512" y="4581625"/>
            <a:ext cx="3592650" cy="246221"/>
          </a:xfrm>
          <a:prstGeom prst="rect">
            <a:avLst/>
          </a:prstGeom>
          <a:noFill/>
        </p:spPr>
        <p:txBody>
          <a:bodyPr wrap="none" rtlCol="0">
            <a:spAutoFit/>
          </a:bodyPr>
          <a:lstStyle/>
          <a:p>
            <a:r>
              <a:rPr lang="en-US" sz="1000" dirty="0">
                <a:sym typeface="Wingdings" pitchFamily="2" charset="2"/>
              </a:rPr>
              <a:t>*trade has spill-over effects (e.g., China shock, dependency)</a:t>
            </a:r>
            <a:endParaRPr lang="en-US" sz="1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1">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0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1">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01">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01">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1">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01">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05"/>
        <p:cNvGrpSpPr/>
        <p:nvPr/>
      </p:nvGrpSpPr>
      <p:grpSpPr>
        <a:xfrm>
          <a:off x="0" y="0"/>
          <a:ext cx="0" cy="0"/>
          <a:chOff x="0" y="0"/>
          <a:chExt cx="0" cy="0"/>
        </a:xfrm>
      </p:grpSpPr>
      <p:sp>
        <p:nvSpPr>
          <p:cNvPr id="206" name="Google Shape;206;p31"/>
          <p:cNvSpPr/>
          <p:nvPr/>
        </p:nvSpPr>
        <p:spPr>
          <a:xfrm>
            <a:off x="0" y="488814"/>
            <a:ext cx="9144000" cy="552300"/>
          </a:xfrm>
          <a:prstGeom prst="rect">
            <a:avLst/>
          </a:prstGeom>
          <a:solidFill>
            <a:srgbClr val="3265B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i="0" u="none" strike="noStrike" cap="none">
              <a:solidFill>
                <a:schemeClr val="lt1"/>
              </a:solidFill>
            </a:endParaRPr>
          </a:p>
        </p:txBody>
      </p:sp>
      <p:sp>
        <p:nvSpPr>
          <p:cNvPr id="207" name="Google Shape;207;p31"/>
          <p:cNvSpPr txBox="1"/>
          <p:nvPr/>
        </p:nvSpPr>
        <p:spPr>
          <a:xfrm>
            <a:off x="367902" y="489633"/>
            <a:ext cx="8408100" cy="558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None/>
            </a:pPr>
            <a:r>
              <a:rPr lang="en-US" sz="2400" b="1">
                <a:solidFill>
                  <a:schemeClr val="lt1"/>
                </a:solidFill>
              </a:rPr>
              <a:t>Result 1.1: WTO Accession</a:t>
            </a:r>
            <a:endParaRPr sz="2400" b="1" i="0" u="none" strike="noStrike" cap="none">
              <a:solidFill>
                <a:schemeClr val="lt1"/>
              </a:solidFill>
            </a:endParaRPr>
          </a:p>
        </p:txBody>
      </p:sp>
      <p:sp>
        <p:nvSpPr>
          <p:cNvPr id="209" name="Google Shape;209;p31"/>
          <p:cNvSpPr txBox="1"/>
          <p:nvPr/>
        </p:nvSpPr>
        <p:spPr>
          <a:xfrm>
            <a:off x="240632" y="1497475"/>
            <a:ext cx="1676413" cy="271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600" b="1" dirty="0">
                <a:solidFill>
                  <a:schemeClr val="dk1"/>
                </a:solidFill>
                <a:latin typeface="Calibri" panose="020F0502020204030204" pitchFamily="34" charset="0"/>
                <a:cs typeface="Calibri" panose="020F0502020204030204" pitchFamily="34" charset="0"/>
              </a:rPr>
              <a:t>Gravity model:</a:t>
            </a:r>
            <a:endParaRPr sz="1600" b="1" dirty="0">
              <a:solidFill>
                <a:schemeClr val="dk1"/>
              </a:solidFill>
              <a:latin typeface="Calibri" panose="020F0502020204030204" pitchFamily="34" charset="0"/>
              <a:cs typeface="Calibri" panose="020F0502020204030204" pitchFamily="34" charset="0"/>
            </a:endParaRPr>
          </a:p>
          <a:p>
            <a:pPr marL="0" lvl="0" indent="0" algn="l" rtl="0">
              <a:spcBef>
                <a:spcPts val="1000"/>
              </a:spcBef>
              <a:spcAft>
                <a:spcPts val="0"/>
              </a:spcAft>
              <a:buNone/>
            </a:pPr>
            <a:r>
              <a:rPr lang="en-US" sz="1000" dirty="0">
                <a:solidFill>
                  <a:schemeClr val="tx2">
                    <a:lumMod val="75000"/>
                  </a:schemeClr>
                </a:solidFill>
                <a:latin typeface="Calibri" panose="020F0502020204030204" pitchFamily="34" charset="0"/>
                <a:cs typeface="Calibri" panose="020F0502020204030204" pitchFamily="34" charset="0"/>
              </a:rPr>
              <a:t>(Anderson &amp; van </a:t>
            </a:r>
            <a:r>
              <a:rPr lang="en-US" sz="1000" dirty="0" err="1">
                <a:solidFill>
                  <a:schemeClr val="tx2">
                    <a:lumMod val="75000"/>
                  </a:schemeClr>
                </a:solidFill>
                <a:latin typeface="Calibri" panose="020F0502020204030204" pitchFamily="34" charset="0"/>
                <a:cs typeface="Calibri" panose="020F0502020204030204" pitchFamily="34" charset="0"/>
              </a:rPr>
              <a:t>Wincoop</a:t>
            </a:r>
            <a:r>
              <a:rPr lang="en-US" sz="1000" dirty="0">
                <a:solidFill>
                  <a:schemeClr val="tx2">
                    <a:lumMod val="75000"/>
                  </a:schemeClr>
                </a:solidFill>
                <a:latin typeface="Calibri" panose="020F0502020204030204" pitchFamily="34" charset="0"/>
                <a:cs typeface="Calibri" panose="020F0502020204030204" pitchFamily="34" charset="0"/>
              </a:rPr>
              <a:t> 2003; Carnegie 2014; Goldstein et al. 2007; Rose 2004; Yu 2010 …)</a:t>
            </a:r>
          </a:p>
          <a:p>
            <a:pPr marL="0" lvl="0" indent="0" algn="l" rtl="0">
              <a:spcBef>
                <a:spcPts val="1000"/>
              </a:spcBef>
              <a:spcAft>
                <a:spcPts val="0"/>
              </a:spcAft>
              <a:buNone/>
            </a:pPr>
            <a:r>
              <a:rPr lang="en-US" sz="1000" dirty="0">
                <a:solidFill>
                  <a:schemeClr val="tx1"/>
                </a:solidFill>
                <a:latin typeface="Calibri" panose="020F0502020204030204" pitchFamily="34" charset="0"/>
                <a:cs typeface="Calibri" panose="020F0502020204030204" pitchFamily="34" charset="0"/>
              </a:rPr>
              <a:t>“one of the most robust empirical findings” (Chaney 2018)</a:t>
            </a:r>
            <a:endParaRPr sz="1000" dirty="0">
              <a:solidFill>
                <a:schemeClr val="tx1"/>
              </a:solidFill>
              <a:latin typeface="Calibri" panose="020F0502020204030204" pitchFamily="34" charset="0"/>
              <a:cs typeface="Calibri" panose="020F0502020204030204" pitchFamily="34" charset="0"/>
            </a:endParaRPr>
          </a:p>
          <a:p>
            <a:pPr marL="0" lvl="0" indent="0" algn="l" rtl="0">
              <a:spcBef>
                <a:spcPts val="0"/>
              </a:spcBef>
              <a:spcAft>
                <a:spcPts val="0"/>
              </a:spcAft>
              <a:buNone/>
            </a:pPr>
            <a:endParaRPr sz="1600" dirty="0">
              <a:solidFill>
                <a:schemeClr val="dk1"/>
              </a:solidFill>
              <a:latin typeface="Calibri" panose="020F0502020204030204" pitchFamily="34" charset="0"/>
              <a:cs typeface="Calibri" panose="020F0502020204030204" pitchFamily="34" charset="0"/>
            </a:endParaRPr>
          </a:p>
          <a:p>
            <a:pPr marL="0" lvl="0" indent="0" algn="l" rtl="0">
              <a:spcBef>
                <a:spcPts val="0"/>
              </a:spcBef>
              <a:spcAft>
                <a:spcPts val="0"/>
              </a:spcAft>
              <a:buNone/>
            </a:pPr>
            <a:endParaRPr sz="1600" dirty="0">
              <a:solidFill>
                <a:schemeClr val="dk1"/>
              </a:solidFill>
              <a:latin typeface="Calibri" panose="020F0502020204030204" pitchFamily="34" charset="0"/>
              <a:cs typeface="Calibri" panose="020F0502020204030204" pitchFamily="34" charset="0"/>
            </a:endParaRPr>
          </a:p>
          <a:p>
            <a:pPr marL="0" lvl="0" indent="0" algn="l" rtl="0">
              <a:spcBef>
                <a:spcPts val="0"/>
              </a:spcBef>
              <a:spcAft>
                <a:spcPts val="0"/>
              </a:spcAft>
              <a:buNone/>
            </a:pPr>
            <a:endParaRPr sz="1600" dirty="0">
              <a:solidFill>
                <a:schemeClr val="dk1"/>
              </a:solidFill>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600" b="1" dirty="0">
                <a:solidFill>
                  <a:schemeClr val="dk1"/>
                </a:solidFill>
                <a:latin typeface="Calibri" panose="020F0502020204030204" pitchFamily="34" charset="0"/>
                <a:cs typeface="Calibri" panose="020F0502020204030204" pitchFamily="34" charset="0"/>
              </a:rPr>
              <a:t>CRE model:</a:t>
            </a:r>
          </a:p>
          <a:p>
            <a:pPr marL="0" lvl="0" indent="0" algn="l" rtl="0">
              <a:spcBef>
                <a:spcPts val="0"/>
              </a:spcBef>
              <a:spcAft>
                <a:spcPts val="0"/>
              </a:spcAft>
              <a:buNone/>
            </a:pPr>
            <a:r>
              <a:rPr lang="en-US" sz="1600" dirty="0">
                <a:solidFill>
                  <a:schemeClr val="dk1"/>
                </a:solidFill>
                <a:latin typeface="Calibri" panose="020F0502020204030204" pitchFamily="34" charset="0"/>
                <a:cs typeface="Calibri" panose="020F0502020204030204" pitchFamily="34" charset="0"/>
              </a:rPr>
              <a:t>(correlated random-effects)</a:t>
            </a:r>
            <a:endParaRPr sz="1600" dirty="0">
              <a:solidFill>
                <a:schemeClr val="dk1"/>
              </a:solidFill>
              <a:latin typeface="Calibri" panose="020F0502020204030204" pitchFamily="34" charset="0"/>
              <a:cs typeface="Calibri" panose="020F0502020204030204" pitchFamily="34" charset="0"/>
            </a:endParaRPr>
          </a:p>
        </p:txBody>
      </p:sp>
      <p:sp>
        <p:nvSpPr>
          <p:cNvPr id="2" name="TextBox 1">
            <a:extLst>
              <a:ext uri="{FF2B5EF4-FFF2-40B4-BE49-F238E27FC236}">
                <a16:creationId xmlns:a16="http://schemas.microsoft.com/office/drawing/2014/main" id="{24CF393E-B191-727C-E1E5-B07657D08CB4}"/>
              </a:ext>
            </a:extLst>
          </p:cNvPr>
          <p:cNvSpPr txBox="1"/>
          <p:nvPr/>
        </p:nvSpPr>
        <p:spPr>
          <a:xfrm>
            <a:off x="8301440" y="2852575"/>
            <a:ext cx="849913" cy="1277273"/>
          </a:xfrm>
          <a:prstGeom prst="rect">
            <a:avLst/>
          </a:prstGeom>
          <a:noFill/>
        </p:spPr>
        <p:txBody>
          <a:bodyPr wrap="none" rtlCol="0">
            <a:spAutoFit/>
          </a:bodyPr>
          <a:lstStyle/>
          <a:p>
            <a:r>
              <a:rPr lang="en-US" sz="1200" dirty="0">
                <a:solidFill>
                  <a:srgbClr val="C00000"/>
                </a:solidFill>
                <a:latin typeface="Calibri" panose="020F0502020204030204" pitchFamily="34" charset="0"/>
                <a:cs typeface="Calibri" panose="020F0502020204030204" pitchFamily="34" charset="0"/>
              </a:rPr>
              <a:t>Polity</a:t>
            </a:r>
          </a:p>
          <a:p>
            <a:pPr>
              <a:spcBef>
                <a:spcPts val="600"/>
              </a:spcBef>
            </a:pPr>
            <a:r>
              <a:rPr lang="en-US" sz="1200" dirty="0">
                <a:solidFill>
                  <a:srgbClr val="C00000"/>
                </a:solidFill>
                <a:latin typeface="Calibri" panose="020F0502020204030204" pitchFamily="34" charset="0"/>
                <a:cs typeface="Calibri" panose="020F0502020204030204" pitchFamily="34" charset="0"/>
              </a:rPr>
              <a:t>-5: 45.5%</a:t>
            </a:r>
          </a:p>
          <a:p>
            <a:r>
              <a:rPr lang="en-US" sz="1200" dirty="0">
                <a:solidFill>
                  <a:srgbClr val="C00000"/>
                </a:solidFill>
                <a:latin typeface="Calibri" panose="020F0502020204030204" pitchFamily="34" charset="0"/>
                <a:cs typeface="Calibri" panose="020F0502020204030204" pitchFamily="34" charset="0"/>
              </a:rPr>
              <a:t> 5: 4.6%</a:t>
            </a:r>
          </a:p>
          <a:p>
            <a:endParaRPr lang="en-US" sz="1200" dirty="0">
              <a:solidFill>
                <a:srgbClr val="C00000"/>
              </a:solidFill>
              <a:latin typeface="Calibri" panose="020F0502020204030204" pitchFamily="34" charset="0"/>
              <a:cs typeface="Calibri" panose="020F0502020204030204" pitchFamily="34" charset="0"/>
            </a:endParaRPr>
          </a:p>
          <a:p>
            <a:r>
              <a:rPr lang="en-US" sz="1200" dirty="0">
                <a:solidFill>
                  <a:srgbClr val="C00000"/>
                </a:solidFill>
                <a:latin typeface="Calibri" panose="020F0502020204030204" pitchFamily="34" charset="0"/>
                <a:cs typeface="Calibri" panose="020F0502020204030204" pitchFamily="34" charset="0"/>
              </a:rPr>
              <a:t>-10: 71%</a:t>
            </a:r>
          </a:p>
          <a:p>
            <a:r>
              <a:rPr lang="en-US" sz="1200" dirty="0">
                <a:solidFill>
                  <a:srgbClr val="C00000"/>
                </a:solidFill>
                <a:latin typeface="Calibri" panose="020F0502020204030204" pitchFamily="34" charset="0"/>
                <a:cs typeface="Calibri" panose="020F0502020204030204" pitchFamily="34" charset="0"/>
              </a:rPr>
              <a:t>10: -11.4%</a:t>
            </a:r>
          </a:p>
        </p:txBody>
      </p:sp>
      <p:pic>
        <p:nvPicPr>
          <p:cNvPr id="4" name="Picture 3">
            <a:extLst>
              <a:ext uri="{FF2B5EF4-FFF2-40B4-BE49-F238E27FC236}">
                <a16:creationId xmlns:a16="http://schemas.microsoft.com/office/drawing/2014/main" id="{38B013DD-FEF0-6E5B-F793-1AC9C58195C7}"/>
              </a:ext>
            </a:extLst>
          </p:cNvPr>
          <p:cNvPicPr>
            <a:picLocks noChangeAspect="1"/>
          </p:cNvPicPr>
          <p:nvPr/>
        </p:nvPicPr>
        <p:blipFill>
          <a:blip r:embed="rId3"/>
          <a:stretch>
            <a:fillRect/>
          </a:stretch>
        </p:blipFill>
        <p:spPr>
          <a:xfrm>
            <a:off x="2006247" y="1039377"/>
            <a:ext cx="6205991" cy="410412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0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9" grpId="0"/>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05"/>
        <p:cNvGrpSpPr/>
        <p:nvPr/>
      </p:nvGrpSpPr>
      <p:grpSpPr>
        <a:xfrm>
          <a:off x="0" y="0"/>
          <a:ext cx="0" cy="0"/>
          <a:chOff x="0" y="0"/>
          <a:chExt cx="0" cy="0"/>
        </a:xfrm>
      </p:grpSpPr>
      <p:sp>
        <p:nvSpPr>
          <p:cNvPr id="206" name="Google Shape;206;p31"/>
          <p:cNvSpPr/>
          <p:nvPr/>
        </p:nvSpPr>
        <p:spPr>
          <a:xfrm>
            <a:off x="0" y="488814"/>
            <a:ext cx="9144000" cy="552300"/>
          </a:xfrm>
          <a:prstGeom prst="rect">
            <a:avLst/>
          </a:prstGeom>
          <a:solidFill>
            <a:srgbClr val="3265B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i="0" u="none" strike="noStrike" cap="none">
              <a:solidFill>
                <a:schemeClr val="lt1"/>
              </a:solidFill>
            </a:endParaRPr>
          </a:p>
        </p:txBody>
      </p:sp>
      <p:sp>
        <p:nvSpPr>
          <p:cNvPr id="207" name="Google Shape;207;p31"/>
          <p:cNvSpPr txBox="1"/>
          <p:nvPr/>
        </p:nvSpPr>
        <p:spPr>
          <a:xfrm>
            <a:off x="367902" y="489633"/>
            <a:ext cx="8408100" cy="558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None/>
            </a:pPr>
            <a:r>
              <a:rPr lang="en-US" sz="2400" b="1">
                <a:solidFill>
                  <a:schemeClr val="lt1"/>
                </a:solidFill>
              </a:rPr>
              <a:t>Result 1.1: WTO Accession</a:t>
            </a:r>
            <a:endParaRPr sz="2400" b="1" i="0" u="none" strike="noStrike" cap="none">
              <a:solidFill>
                <a:schemeClr val="lt1"/>
              </a:solidFill>
            </a:endParaRPr>
          </a:p>
        </p:txBody>
      </p:sp>
      <p:pic>
        <p:nvPicPr>
          <p:cNvPr id="3" name="Picture 2">
            <a:extLst>
              <a:ext uri="{FF2B5EF4-FFF2-40B4-BE49-F238E27FC236}">
                <a16:creationId xmlns:a16="http://schemas.microsoft.com/office/drawing/2014/main" id="{89E4A981-4993-55F6-30D7-D0DA2B84D795}"/>
              </a:ext>
            </a:extLst>
          </p:cNvPr>
          <p:cNvPicPr>
            <a:picLocks noChangeAspect="1"/>
          </p:cNvPicPr>
          <p:nvPr/>
        </p:nvPicPr>
        <p:blipFill>
          <a:blip r:embed="rId3"/>
          <a:stretch>
            <a:fillRect/>
          </a:stretch>
        </p:blipFill>
        <p:spPr>
          <a:xfrm>
            <a:off x="1287684" y="1188024"/>
            <a:ext cx="5981218" cy="3955476"/>
          </a:xfrm>
          <a:prstGeom prst="rect">
            <a:avLst/>
          </a:prstGeom>
        </p:spPr>
      </p:pic>
    </p:spTree>
    <p:extLst>
      <p:ext uri="{BB962C8B-B14F-4D97-AF65-F5344CB8AC3E}">
        <p14:creationId xmlns:p14="http://schemas.microsoft.com/office/powerpoint/2010/main" val="38007452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1"/>
        <p:cNvGrpSpPr/>
        <p:nvPr/>
      </p:nvGrpSpPr>
      <p:grpSpPr>
        <a:xfrm>
          <a:off x="0" y="0"/>
          <a:ext cx="0" cy="0"/>
          <a:chOff x="0" y="0"/>
          <a:chExt cx="0" cy="0"/>
        </a:xfrm>
      </p:grpSpPr>
      <p:sp>
        <p:nvSpPr>
          <p:cNvPr id="62" name="Google Shape;62;p14"/>
          <p:cNvSpPr/>
          <p:nvPr/>
        </p:nvSpPr>
        <p:spPr>
          <a:xfrm>
            <a:off x="0" y="488814"/>
            <a:ext cx="9144000" cy="552300"/>
          </a:xfrm>
          <a:prstGeom prst="rect">
            <a:avLst/>
          </a:prstGeom>
          <a:solidFill>
            <a:srgbClr val="3265B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i="0" u="none" strike="noStrike" cap="none" dirty="0">
              <a:solidFill>
                <a:schemeClr val="tx2">
                  <a:lumMod val="90000"/>
                </a:schemeClr>
              </a:solidFill>
              <a:highlight>
                <a:srgbClr val="FF0000"/>
              </a:highlight>
            </a:endParaRPr>
          </a:p>
        </p:txBody>
      </p:sp>
      <p:sp>
        <p:nvSpPr>
          <p:cNvPr id="63" name="Google Shape;63;p14"/>
          <p:cNvSpPr txBox="1"/>
          <p:nvPr/>
        </p:nvSpPr>
        <p:spPr>
          <a:xfrm>
            <a:off x="367902" y="489633"/>
            <a:ext cx="8408100" cy="558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None/>
            </a:pPr>
            <a:r>
              <a:rPr lang="en-US" sz="2400" b="1" dirty="0">
                <a:solidFill>
                  <a:schemeClr val="lt1"/>
                </a:solidFill>
              </a:rPr>
              <a:t>Democratic Backsliding</a:t>
            </a:r>
            <a:endParaRPr sz="2400" b="1" dirty="0">
              <a:solidFill>
                <a:schemeClr val="lt1"/>
              </a:solidFill>
            </a:endParaRPr>
          </a:p>
        </p:txBody>
      </p:sp>
      <p:pic>
        <p:nvPicPr>
          <p:cNvPr id="64" name="Google Shape;64;p14"/>
          <p:cNvPicPr preferRelativeResize="0"/>
          <p:nvPr/>
        </p:nvPicPr>
        <p:blipFill>
          <a:blip r:embed="rId3">
            <a:alphaModFix/>
          </a:blip>
          <a:stretch>
            <a:fillRect/>
          </a:stretch>
        </p:blipFill>
        <p:spPr>
          <a:xfrm>
            <a:off x="526300" y="1105400"/>
            <a:ext cx="1786074" cy="1098445"/>
          </a:xfrm>
          <a:prstGeom prst="rect">
            <a:avLst/>
          </a:prstGeom>
          <a:noFill/>
          <a:ln>
            <a:noFill/>
          </a:ln>
        </p:spPr>
      </p:pic>
      <p:pic>
        <p:nvPicPr>
          <p:cNvPr id="65" name="Google Shape;65;p14"/>
          <p:cNvPicPr preferRelativeResize="0"/>
          <p:nvPr/>
        </p:nvPicPr>
        <p:blipFill>
          <a:blip r:embed="rId4">
            <a:alphaModFix/>
          </a:blip>
          <a:stretch>
            <a:fillRect/>
          </a:stretch>
        </p:blipFill>
        <p:spPr>
          <a:xfrm>
            <a:off x="2717206" y="2435904"/>
            <a:ext cx="1808551" cy="1217741"/>
          </a:xfrm>
          <a:prstGeom prst="rect">
            <a:avLst/>
          </a:prstGeom>
          <a:noFill/>
          <a:ln>
            <a:noFill/>
          </a:ln>
        </p:spPr>
      </p:pic>
      <p:pic>
        <p:nvPicPr>
          <p:cNvPr id="66" name="Google Shape;66;p14"/>
          <p:cNvPicPr preferRelativeResize="0"/>
          <p:nvPr/>
        </p:nvPicPr>
        <p:blipFill>
          <a:blip r:embed="rId5">
            <a:alphaModFix/>
          </a:blip>
          <a:stretch>
            <a:fillRect/>
          </a:stretch>
        </p:blipFill>
        <p:spPr>
          <a:xfrm>
            <a:off x="4999922" y="3796951"/>
            <a:ext cx="1723175" cy="1148048"/>
          </a:xfrm>
          <a:prstGeom prst="rect">
            <a:avLst/>
          </a:prstGeom>
          <a:noFill/>
          <a:ln>
            <a:noFill/>
          </a:ln>
        </p:spPr>
      </p:pic>
      <p:pic>
        <p:nvPicPr>
          <p:cNvPr id="67" name="Google Shape;67;p14"/>
          <p:cNvPicPr preferRelativeResize="0"/>
          <p:nvPr/>
        </p:nvPicPr>
        <p:blipFill>
          <a:blip r:embed="rId6">
            <a:alphaModFix/>
          </a:blip>
          <a:stretch>
            <a:fillRect/>
          </a:stretch>
        </p:blipFill>
        <p:spPr>
          <a:xfrm>
            <a:off x="339693" y="2421366"/>
            <a:ext cx="1972675" cy="1217741"/>
          </a:xfrm>
          <a:prstGeom prst="rect">
            <a:avLst/>
          </a:prstGeom>
          <a:noFill/>
          <a:ln>
            <a:noFill/>
          </a:ln>
        </p:spPr>
      </p:pic>
      <p:pic>
        <p:nvPicPr>
          <p:cNvPr id="68" name="Google Shape;68;p14"/>
          <p:cNvPicPr preferRelativeResize="0"/>
          <p:nvPr/>
        </p:nvPicPr>
        <p:blipFill rotWithShape="1">
          <a:blip r:embed="rId7">
            <a:alphaModFix/>
          </a:blip>
          <a:srcRect l="33967" t="3834" b="17270"/>
          <a:stretch/>
        </p:blipFill>
        <p:spPr>
          <a:xfrm>
            <a:off x="4999922" y="1206760"/>
            <a:ext cx="1432826" cy="984996"/>
          </a:xfrm>
          <a:prstGeom prst="rect">
            <a:avLst/>
          </a:prstGeom>
          <a:noFill/>
          <a:ln>
            <a:noFill/>
          </a:ln>
        </p:spPr>
      </p:pic>
      <p:pic>
        <p:nvPicPr>
          <p:cNvPr id="69" name="Google Shape;69;p14"/>
          <p:cNvPicPr preferRelativeResize="0"/>
          <p:nvPr/>
        </p:nvPicPr>
        <p:blipFill>
          <a:blip r:embed="rId8">
            <a:alphaModFix/>
          </a:blip>
          <a:stretch>
            <a:fillRect/>
          </a:stretch>
        </p:blipFill>
        <p:spPr>
          <a:xfrm>
            <a:off x="2713150" y="1103025"/>
            <a:ext cx="1786075" cy="1099111"/>
          </a:xfrm>
          <a:prstGeom prst="rect">
            <a:avLst/>
          </a:prstGeom>
          <a:noFill/>
          <a:ln>
            <a:noFill/>
          </a:ln>
        </p:spPr>
      </p:pic>
      <p:pic>
        <p:nvPicPr>
          <p:cNvPr id="70" name="Google Shape;70;p14"/>
          <p:cNvPicPr preferRelativeResize="0"/>
          <p:nvPr/>
        </p:nvPicPr>
        <p:blipFill>
          <a:blip r:embed="rId9">
            <a:alphaModFix/>
          </a:blip>
          <a:stretch>
            <a:fillRect/>
          </a:stretch>
        </p:blipFill>
        <p:spPr>
          <a:xfrm>
            <a:off x="2713149" y="3926384"/>
            <a:ext cx="1786076" cy="1018614"/>
          </a:xfrm>
          <a:prstGeom prst="rect">
            <a:avLst/>
          </a:prstGeom>
          <a:noFill/>
          <a:ln>
            <a:noFill/>
          </a:ln>
        </p:spPr>
      </p:pic>
      <p:pic>
        <p:nvPicPr>
          <p:cNvPr id="71" name="Google Shape;71;p14"/>
          <p:cNvPicPr preferRelativeResize="0"/>
          <p:nvPr/>
        </p:nvPicPr>
        <p:blipFill>
          <a:blip r:embed="rId10">
            <a:alphaModFix/>
          </a:blip>
          <a:stretch>
            <a:fillRect/>
          </a:stretch>
        </p:blipFill>
        <p:spPr>
          <a:xfrm>
            <a:off x="4999922" y="2461480"/>
            <a:ext cx="1528325" cy="1146267"/>
          </a:xfrm>
          <a:prstGeom prst="rect">
            <a:avLst/>
          </a:prstGeom>
          <a:noFill/>
          <a:ln>
            <a:noFill/>
          </a:ln>
        </p:spPr>
      </p:pic>
      <p:pic>
        <p:nvPicPr>
          <p:cNvPr id="72" name="Google Shape;72;p14"/>
          <p:cNvPicPr preferRelativeResize="0"/>
          <p:nvPr/>
        </p:nvPicPr>
        <p:blipFill>
          <a:blip r:embed="rId11">
            <a:alphaModFix/>
          </a:blip>
          <a:stretch>
            <a:fillRect/>
          </a:stretch>
        </p:blipFill>
        <p:spPr>
          <a:xfrm>
            <a:off x="7069325" y="2495550"/>
            <a:ext cx="1952804" cy="1098450"/>
          </a:xfrm>
          <a:prstGeom prst="rect">
            <a:avLst/>
          </a:prstGeom>
          <a:noFill/>
          <a:ln>
            <a:noFill/>
          </a:ln>
        </p:spPr>
      </p:pic>
      <p:pic>
        <p:nvPicPr>
          <p:cNvPr id="73" name="Google Shape;73;p14"/>
          <p:cNvPicPr preferRelativeResize="0"/>
          <p:nvPr/>
        </p:nvPicPr>
        <p:blipFill>
          <a:blip r:embed="rId12">
            <a:alphaModFix/>
          </a:blip>
          <a:stretch>
            <a:fillRect/>
          </a:stretch>
        </p:blipFill>
        <p:spPr>
          <a:xfrm>
            <a:off x="589200" y="3879525"/>
            <a:ext cx="1723168" cy="1149124"/>
          </a:xfrm>
          <a:prstGeom prst="rect">
            <a:avLst/>
          </a:prstGeom>
          <a:noFill/>
          <a:ln>
            <a:noFill/>
          </a:ln>
        </p:spPr>
      </p:pic>
      <p:pic>
        <p:nvPicPr>
          <p:cNvPr id="74" name="Google Shape;74;p14"/>
          <p:cNvPicPr preferRelativeResize="0"/>
          <p:nvPr/>
        </p:nvPicPr>
        <p:blipFill>
          <a:blip r:embed="rId13">
            <a:alphaModFix/>
          </a:blip>
          <a:stretch>
            <a:fillRect/>
          </a:stretch>
        </p:blipFill>
        <p:spPr>
          <a:xfrm>
            <a:off x="7069325" y="3775613"/>
            <a:ext cx="1786075" cy="1190724"/>
          </a:xfrm>
          <a:prstGeom prst="rect">
            <a:avLst/>
          </a:prstGeom>
          <a:noFill/>
          <a:ln>
            <a:noFill/>
          </a:ln>
        </p:spPr>
      </p:pic>
      <p:pic>
        <p:nvPicPr>
          <p:cNvPr id="75" name="Google Shape;75;p14"/>
          <p:cNvPicPr preferRelativeResize="0"/>
          <p:nvPr/>
        </p:nvPicPr>
        <p:blipFill>
          <a:blip r:embed="rId14">
            <a:alphaModFix/>
          </a:blip>
          <a:stretch>
            <a:fillRect/>
          </a:stretch>
        </p:blipFill>
        <p:spPr>
          <a:xfrm>
            <a:off x="7069325" y="1206760"/>
            <a:ext cx="1528320" cy="1018624"/>
          </a:xfrm>
          <a:prstGeom prst="rect">
            <a:avLst/>
          </a:prstGeom>
          <a:noFill/>
          <a:ln>
            <a:noFill/>
          </a:ln>
        </p:spPr>
      </p:pic>
      <p:sp>
        <p:nvSpPr>
          <p:cNvPr id="2" name="Google Shape;63;p14">
            <a:extLst>
              <a:ext uri="{FF2B5EF4-FFF2-40B4-BE49-F238E27FC236}">
                <a16:creationId xmlns:a16="http://schemas.microsoft.com/office/drawing/2014/main" id="{442B2D7D-2E25-A6AB-A108-D6BA6C6A5E6C}"/>
              </a:ext>
            </a:extLst>
          </p:cNvPr>
          <p:cNvSpPr txBox="1"/>
          <p:nvPr/>
        </p:nvSpPr>
        <p:spPr>
          <a:xfrm>
            <a:off x="3829163" y="499459"/>
            <a:ext cx="5207171" cy="558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None/>
            </a:pPr>
            <a:r>
              <a:rPr lang="en-US" sz="2400" b="1" dirty="0">
                <a:solidFill>
                  <a:schemeClr val="lt1"/>
                </a:solidFill>
              </a:rPr>
              <a:t> / Crisis</a:t>
            </a:r>
            <a:endParaRPr sz="2400" b="1" dirty="0">
              <a:solidFill>
                <a:schemeClr val="lt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16"/>
        <p:cNvGrpSpPr/>
        <p:nvPr/>
      </p:nvGrpSpPr>
      <p:grpSpPr>
        <a:xfrm>
          <a:off x="0" y="0"/>
          <a:ext cx="0" cy="0"/>
          <a:chOff x="0" y="0"/>
          <a:chExt cx="0" cy="0"/>
        </a:xfrm>
      </p:grpSpPr>
      <p:sp>
        <p:nvSpPr>
          <p:cNvPr id="217" name="Google Shape;217;p32"/>
          <p:cNvSpPr/>
          <p:nvPr/>
        </p:nvSpPr>
        <p:spPr>
          <a:xfrm>
            <a:off x="0" y="488814"/>
            <a:ext cx="9144000" cy="552300"/>
          </a:xfrm>
          <a:prstGeom prst="rect">
            <a:avLst/>
          </a:prstGeom>
          <a:solidFill>
            <a:srgbClr val="3265B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i="0" u="none" strike="noStrike" cap="none">
              <a:solidFill>
                <a:schemeClr val="lt1"/>
              </a:solidFill>
            </a:endParaRPr>
          </a:p>
        </p:txBody>
      </p:sp>
      <p:sp>
        <p:nvSpPr>
          <p:cNvPr id="218" name="Google Shape;218;p32"/>
          <p:cNvSpPr txBox="1"/>
          <p:nvPr/>
        </p:nvSpPr>
        <p:spPr>
          <a:xfrm>
            <a:off x="367902" y="489633"/>
            <a:ext cx="8408100" cy="558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None/>
            </a:pPr>
            <a:r>
              <a:rPr lang="en-US" sz="2400" b="1">
                <a:solidFill>
                  <a:schemeClr val="lt1"/>
                </a:solidFill>
              </a:rPr>
              <a:t>Result 1.1: WTO Accession</a:t>
            </a:r>
            <a:endParaRPr sz="2400" b="1" i="0" u="none" strike="noStrike" cap="none">
              <a:solidFill>
                <a:schemeClr val="lt1"/>
              </a:solidFill>
            </a:endParaRPr>
          </a:p>
        </p:txBody>
      </p:sp>
      <p:sp>
        <p:nvSpPr>
          <p:cNvPr id="219" name="Google Shape;219;p32"/>
          <p:cNvSpPr txBox="1"/>
          <p:nvPr/>
        </p:nvSpPr>
        <p:spPr>
          <a:xfrm>
            <a:off x="367900" y="1912550"/>
            <a:ext cx="3664604" cy="271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600" b="1" dirty="0" err="1">
                <a:solidFill>
                  <a:schemeClr val="dk1"/>
                </a:solidFill>
              </a:rPr>
              <a:t>DiD</a:t>
            </a:r>
            <a:r>
              <a:rPr lang="en-US" sz="1600" b="1" dirty="0">
                <a:solidFill>
                  <a:schemeClr val="dk1"/>
                </a:solidFill>
              </a:rPr>
              <a:t> w/ staggered CBPS matching:</a:t>
            </a:r>
            <a:endParaRPr sz="1600" b="1" dirty="0">
              <a:solidFill>
                <a:schemeClr val="dk1"/>
              </a:solidFill>
            </a:endParaRPr>
          </a:p>
        </p:txBody>
      </p:sp>
      <p:pic>
        <p:nvPicPr>
          <p:cNvPr id="220" name="Google Shape;220;p32"/>
          <p:cNvPicPr preferRelativeResize="0"/>
          <p:nvPr/>
        </p:nvPicPr>
        <p:blipFill>
          <a:blip r:embed="rId3">
            <a:alphaModFix/>
          </a:blip>
          <a:stretch>
            <a:fillRect/>
          </a:stretch>
        </p:blipFill>
        <p:spPr>
          <a:xfrm>
            <a:off x="1188375" y="2330250"/>
            <a:ext cx="7006048" cy="2601650"/>
          </a:xfrm>
          <a:prstGeom prst="rect">
            <a:avLst/>
          </a:prstGeom>
          <a:noFill/>
          <a:ln>
            <a:noFill/>
          </a:ln>
        </p:spPr>
      </p:pic>
      <p:sp>
        <p:nvSpPr>
          <p:cNvPr id="221" name="Google Shape;221;p32"/>
          <p:cNvSpPr txBox="1"/>
          <p:nvPr/>
        </p:nvSpPr>
        <p:spPr>
          <a:xfrm>
            <a:off x="367900" y="1159388"/>
            <a:ext cx="7398000" cy="64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600" b="1" dirty="0">
                <a:solidFill>
                  <a:schemeClr val="dk1"/>
                </a:solidFill>
              </a:rPr>
              <a:t>Sensitivity Analysis:    </a:t>
            </a:r>
            <a:r>
              <a:rPr lang="en-US" sz="1300" dirty="0">
                <a:solidFill>
                  <a:schemeClr val="dk1"/>
                </a:solidFill>
              </a:rPr>
              <a:t>Population (x250), GDP (x1000), Polity (x12)</a:t>
            </a:r>
            <a:endParaRPr sz="1300" dirty="0">
              <a:solidFill>
                <a:schemeClr val="dk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9" grpId="0"/>
      <p:bldP spid="221"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25"/>
        <p:cNvGrpSpPr/>
        <p:nvPr/>
      </p:nvGrpSpPr>
      <p:grpSpPr>
        <a:xfrm>
          <a:off x="0" y="0"/>
          <a:ext cx="0" cy="0"/>
          <a:chOff x="0" y="0"/>
          <a:chExt cx="0" cy="0"/>
        </a:xfrm>
      </p:grpSpPr>
      <p:sp>
        <p:nvSpPr>
          <p:cNvPr id="226" name="Google Shape;226;p33"/>
          <p:cNvSpPr/>
          <p:nvPr/>
        </p:nvSpPr>
        <p:spPr>
          <a:xfrm>
            <a:off x="0" y="488814"/>
            <a:ext cx="9144000" cy="552300"/>
          </a:xfrm>
          <a:prstGeom prst="rect">
            <a:avLst/>
          </a:prstGeom>
          <a:solidFill>
            <a:srgbClr val="3265B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i="0" u="none" strike="noStrike" cap="none">
              <a:solidFill>
                <a:schemeClr val="lt1"/>
              </a:solidFill>
            </a:endParaRPr>
          </a:p>
        </p:txBody>
      </p:sp>
      <p:sp>
        <p:nvSpPr>
          <p:cNvPr id="227" name="Google Shape;227;p33"/>
          <p:cNvSpPr txBox="1"/>
          <p:nvPr/>
        </p:nvSpPr>
        <p:spPr>
          <a:xfrm>
            <a:off x="367902" y="489633"/>
            <a:ext cx="8408100" cy="558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None/>
            </a:pPr>
            <a:r>
              <a:rPr lang="en-US" sz="2400" b="1">
                <a:solidFill>
                  <a:schemeClr val="lt1"/>
                </a:solidFill>
              </a:rPr>
              <a:t>Result 1.1: WTO Accession</a:t>
            </a:r>
            <a:endParaRPr sz="2400" b="1" i="0" u="none" strike="noStrike" cap="none">
              <a:solidFill>
                <a:schemeClr val="lt1"/>
              </a:solidFill>
            </a:endParaRPr>
          </a:p>
        </p:txBody>
      </p:sp>
      <p:sp>
        <p:nvSpPr>
          <p:cNvPr id="228" name="Google Shape;228;p33"/>
          <p:cNvSpPr txBox="1"/>
          <p:nvPr/>
        </p:nvSpPr>
        <p:spPr>
          <a:xfrm>
            <a:off x="382500" y="1497475"/>
            <a:ext cx="1969500" cy="271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600" dirty="0">
                <a:solidFill>
                  <a:schemeClr val="dk1"/>
                </a:solidFill>
              </a:rPr>
              <a:t>Examples, SCM:</a:t>
            </a:r>
            <a:endParaRPr sz="1600" dirty="0">
              <a:solidFill>
                <a:schemeClr val="dk1"/>
              </a:solidFill>
            </a:endParaRPr>
          </a:p>
        </p:txBody>
      </p:sp>
      <p:pic>
        <p:nvPicPr>
          <p:cNvPr id="229" name="Google Shape;229;p33"/>
          <p:cNvPicPr preferRelativeResize="0"/>
          <p:nvPr/>
        </p:nvPicPr>
        <p:blipFill>
          <a:blip r:embed="rId3">
            <a:alphaModFix/>
          </a:blip>
          <a:stretch>
            <a:fillRect/>
          </a:stretch>
        </p:blipFill>
        <p:spPr>
          <a:xfrm>
            <a:off x="2734525" y="1082400"/>
            <a:ext cx="5834905" cy="4061101"/>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33"/>
        <p:cNvGrpSpPr/>
        <p:nvPr/>
      </p:nvGrpSpPr>
      <p:grpSpPr>
        <a:xfrm>
          <a:off x="0" y="0"/>
          <a:ext cx="0" cy="0"/>
          <a:chOff x="0" y="0"/>
          <a:chExt cx="0" cy="0"/>
        </a:xfrm>
      </p:grpSpPr>
      <p:sp>
        <p:nvSpPr>
          <p:cNvPr id="234" name="Google Shape;234;p34"/>
          <p:cNvSpPr/>
          <p:nvPr/>
        </p:nvSpPr>
        <p:spPr>
          <a:xfrm>
            <a:off x="0" y="488814"/>
            <a:ext cx="9144000" cy="552300"/>
          </a:xfrm>
          <a:prstGeom prst="rect">
            <a:avLst/>
          </a:prstGeom>
          <a:solidFill>
            <a:srgbClr val="3265B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i="0" u="none" strike="noStrike" cap="none">
              <a:solidFill>
                <a:schemeClr val="lt1"/>
              </a:solidFill>
            </a:endParaRPr>
          </a:p>
        </p:txBody>
      </p:sp>
      <p:sp>
        <p:nvSpPr>
          <p:cNvPr id="235" name="Google Shape;235;p34"/>
          <p:cNvSpPr txBox="1"/>
          <p:nvPr/>
        </p:nvSpPr>
        <p:spPr>
          <a:xfrm>
            <a:off x="367902" y="489633"/>
            <a:ext cx="8408100" cy="558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None/>
            </a:pPr>
            <a:r>
              <a:rPr lang="en-US" sz="2400" b="1" dirty="0">
                <a:solidFill>
                  <a:schemeClr val="lt1"/>
                </a:solidFill>
              </a:rPr>
              <a:t>Result 1.2: Vary by Inst. (U-shape)</a:t>
            </a:r>
            <a:endParaRPr sz="2400" b="1" i="0" u="none" strike="noStrike" cap="none" dirty="0">
              <a:solidFill>
                <a:schemeClr val="lt1"/>
              </a:solidFill>
            </a:endParaRPr>
          </a:p>
        </p:txBody>
      </p:sp>
      <p:pic>
        <p:nvPicPr>
          <p:cNvPr id="236" name="Google Shape;236;p34"/>
          <p:cNvPicPr preferRelativeResize="0"/>
          <p:nvPr/>
        </p:nvPicPr>
        <p:blipFill>
          <a:blip r:embed="rId3">
            <a:alphaModFix/>
          </a:blip>
          <a:stretch>
            <a:fillRect/>
          </a:stretch>
        </p:blipFill>
        <p:spPr>
          <a:xfrm>
            <a:off x="901150" y="1135502"/>
            <a:ext cx="6789700" cy="724475"/>
          </a:xfrm>
          <a:prstGeom prst="rect">
            <a:avLst/>
          </a:prstGeom>
          <a:noFill/>
          <a:ln>
            <a:noFill/>
          </a:ln>
        </p:spPr>
      </p:pic>
      <p:pic>
        <p:nvPicPr>
          <p:cNvPr id="237" name="Google Shape;237;p34"/>
          <p:cNvPicPr preferRelativeResize="0"/>
          <p:nvPr/>
        </p:nvPicPr>
        <p:blipFill>
          <a:blip r:embed="rId4">
            <a:alphaModFix/>
          </a:blip>
          <a:stretch>
            <a:fillRect/>
          </a:stretch>
        </p:blipFill>
        <p:spPr>
          <a:xfrm>
            <a:off x="1210400" y="2490375"/>
            <a:ext cx="6171199" cy="2608200"/>
          </a:xfrm>
          <a:prstGeom prst="rect">
            <a:avLst/>
          </a:prstGeom>
          <a:noFill/>
          <a:ln>
            <a:noFill/>
          </a:ln>
        </p:spPr>
      </p:pic>
      <p:sp>
        <p:nvSpPr>
          <p:cNvPr id="238" name="Google Shape;238;p34"/>
          <p:cNvSpPr txBox="1"/>
          <p:nvPr/>
        </p:nvSpPr>
        <p:spPr>
          <a:xfrm>
            <a:off x="2478700" y="1729750"/>
            <a:ext cx="7007100" cy="44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000">
                <a:solidFill>
                  <a:schemeClr val="dk1"/>
                </a:solidFill>
              </a:rPr>
              <a:t>*inst. range dummy: lowest/highest 20th quantiles in 2000, w/ a ±10 ppt. variation.</a:t>
            </a:r>
            <a:endParaRPr sz="1000">
              <a:solidFill>
                <a:schemeClr val="dk1"/>
              </a:solidFill>
            </a:endParaRPr>
          </a:p>
          <a:p>
            <a:pPr marL="0" lvl="0" indent="0" algn="l" rtl="0">
              <a:spcBef>
                <a:spcPts val="0"/>
              </a:spcBef>
              <a:spcAft>
                <a:spcPts val="0"/>
              </a:spcAft>
              <a:buNone/>
            </a:pPr>
            <a:endParaRPr sz="1000">
              <a:solidFill>
                <a:schemeClr val="dk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8"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33"/>
        <p:cNvGrpSpPr/>
        <p:nvPr/>
      </p:nvGrpSpPr>
      <p:grpSpPr>
        <a:xfrm>
          <a:off x="0" y="0"/>
          <a:ext cx="0" cy="0"/>
          <a:chOff x="0" y="0"/>
          <a:chExt cx="0" cy="0"/>
        </a:xfrm>
      </p:grpSpPr>
      <p:sp>
        <p:nvSpPr>
          <p:cNvPr id="234" name="Google Shape;234;p34"/>
          <p:cNvSpPr/>
          <p:nvPr/>
        </p:nvSpPr>
        <p:spPr>
          <a:xfrm>
            <a:off x="0" y="488814"/>
            <a:ext cx="9144000" cy="552300"/>
          </a:xfrm>
          <a:prstGeom prst="rect">
            <a:avLst/>
          </a:prstGeom>
          <a:solidFill>
            <a:srgbClr val="3265B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i="0" u="none" strike="noStrike" cap="none">
              <a:solidFill>
                <a:schemeClr val="lt1"/>
              </a:solidFill>
            </a:endParaRPr>
          </a:p>
        </p:txBody>
      </p:sp>
      <p:sp>
        <p:nvSpPr>
          <p:cNvPr id="235" name="Google Shape;235;p34"/>
          <p:cNvSpPr txBox="1"/>
          <p:nvPr/>
        </p:nvSpPr>
        <p:spPr>
          <a:xfrm>
            <a:off x="367902" y="489633"/>
            <a:ext cx="8408100" cy="558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None/>
            </a:pPr>
            <a:r>
              <a:rPr lang="en-US" sz="2400" b="1" dirty="0">
                <a:solidFill>
                  <a:schemeClr val="lt1"/>
                </a:solidFill>
              </a:rPr>
              <a:t>Result 1.2: by Inst.</a:t>
            </a:r>
            <a:endParaRPr sz="2400" b="1" i="0" u="none" strike="noStrike" cap="none" dirty="0">
              <a:solidFill>
                <a:schemeClr val="lt1"/>
              </a:solidFill>
            </a:endParaRPr>
          </a:p>
        </p:txBody>
      </p:sp>
      <p:sp>
        <p:nvSpPr>
          <p:cNvPr id="2" name="TextBox 1">
            <a:extLst>
              <a:ext uri="{FF2B5EF4-FFF2-40B4-BE49-F238E27FC236}">
                <a16:creationId xmlns:a16="http://schemas.microsoft.com/office/drawing/2014/main" id="{B88F3895-BDCE-B470-24CD-E49FF4A91C6B}"/>
              </a:ext>
            </a:extLst>
          </p:cNvPr>
          <p:cNvSpPr txBox="1"/>
          <p:nvPr/>
        </p:nvSpPr>
        <p:spPr>
          <a:xfrm>
            <a:off x="750771" y="1578543"/>
            <a:ext cx="4721164" cy="307777"/>
          </a:xfrm>
          <a:prstGeom prst="rect">
            <a:avLst/>
          </a:prstGeom>
          <a:noFill/>
        </p:spPr>
        <p:txBody>
          <a:bodyPr wrap="none" rtlCol="0">
            <a:spAutoFit/>
          </a:bodyPr>
          <a:lstStyle/>
          <a:p>
            <a:r>
              <a:rPr lang="en-US" dirty="0"/>
              <a:t>Semi-parametric estimation (Generalized Additive Model)</a:t>
            </a:r>
          </a:p>
        </p:txBody>
      </p:sp>
      <p:pic>
        <p:nvPicPr>
          <p:cNvPr id="3" name="Picture 2">
            <a:extLst>
              <a:ext uri="{FF2B5EF4-FFF2-40B4-BE49-F238E27FC236}">
                <a16:creationId xmlns:a16="http://schemas.microsoft.com/office/drawing/2014/main" id="{1CD30E87-B144-6E9B-03FB-550E1DB598BB}"/>
              </a:ext>
            </a:extLst>
          </p:cNvPr>
          <p:cNvPicPr>
            <a:picLocks noChangeAspect="1"/>
          </p:cNvPicPr>
          <p:nvPr/>
        </p:nvPicPr>
        <p:blipFill>
          <a:blip r:embed="rId3"/>
          <a:stretch>
            <a:fillRect/>
          </a:stretch>
        </p:blipFill>
        <p:spPr>
          <a:xfrm>
            <a:off x="1494322" y="1967758"/>
            <a:ext cx="5792002" cy="2888706"/>
          </a:xfrm>
          <a:prstGeom prst="rect">
            <a:avLst/>
          </a:prstGeom>
        </p:spPr>
      </p:pic>
    </p:spTree>
    <p:extLst>
      <p:ext uri="{BB962C8B-B14F-4D97-AF65-F5344CB8AC3E}">
        <p14:creationId xmlns:p14="http://schemas.microsoft.com/office/powerpoint/2010/main" val="25326931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42"/>
        <p:cNvGrpSpPr/>
        <p:nvPr/>
      </p:nvGrpSpPr>
      <p:grpSpPr>
        <a:xfrm>
          <a:off x="0" y="0"/>
          <a:ext cx="0" cy="0"/>
          <a:chOff x="0" y="0"/>
          <a:chExt cx="0" cy="0"/>
        </a:xfrm>
      </p:grpSpPr>
      <p:sp>
        <p:nvSpPr>
          <p:cNvPr id="243" name="Google Shape;243;p35"/>
          <p:cNvSpPr/>
          <p:nvPr/>
        </p:nvSpPr>
        <p:spPr>
          <a:xfrm>
            <a:off x="0" y="488814"/>
            <a:ext cx="9144000" cy="552300"/>
          </a:xfrm>
          <a:prstGeom prst="rect">
            <a:avLst/>
          </a:prstGeom>
          <a:solidFill>
            <a:srgbClr val="3265B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i="0" u="none" strike="noStrike" cap="none">
              <a:solidFill>
                <a:schemeClr val="lt1"/>
              </a:solidFill>
            </a:endParaRPr>
          </a:p>
        </p:txBody>
      </p:sp>
      <p:sp>
        <p:nvSpPr>
          <p:cNvPr id="244" name="Google Shape;244;p35"/>
          <p:cNvSpPr txBox="1"/>
          <p:nvPr/>
        </p:nvSpPr>
        <p:spPr>
          <a:xfrm>
            <a:off x="367902" y="489633"/>
            <a:ext cx="8408100" cy="558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None/>
            </a:pPr>
            <a:r>
              <a:rPr lang="en-US" sz="2400" b="1">
                <a:solidFill>
                  <a:schemeClr val="lt1"/>
                </a:solidFill>
              </a:rPr>
              <a:t>Result 2.1: Inst. Reform</a:t>
            </a:r>
            <a:endParaRPr sz="2400" b="1" i="0" u="none" strike="noStrike" cap="none">
              <a:solidFill>
                <a:schemeClr val="lt1"/>
              </a:solidFill>
            </a:endParaRPr>
          </a:p>
        </p:txBody>
      </p:sp>
      <p:pic>
        <p:nvPicPr>
          <p:cNvPr id="245" name="Google Shape;245;p35"/>
          <p:cNvPicPr preferRelativeResize="0"/>
          <p:nvPr/>
        </p:nvPicPr>
        <p:blipFill>
          <a:blip r:embed="rId3">
            <a:alphaModFix/>
          </a:blip>
          <a:stretch>
            <a:fillRect/>
          </a:stretch>
        </p:blipFill>
        <p:spPr>
          <a:xfrm>
            <a:off x="827875" y="1430100"/>
            <a:ext cx="6838526" cy="34063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49"/>
        <p:cNvGrpSpPr/>
        <p:nvPr/>
      </p:nvGrpSpPr>
      <p:grpSpPr>
        <a:xfrm>
          <a:off x="0" y="0"/>
          <a:ext cx="0" cy="0"/>
          <a:chOff x="0" y="0"/>
          <a:chExt cx="0" cy="0"/>
        </a:xfrm>
      </p:grpSpPr>
      <p:sp>
        <p:nvSpPr>
          <p:cNvPr id="250" name="Google Shape;250;p36"/>
          <p:cNvSpPr/>
          <p:nvPr/>
        </p:nvSpPr>
        <p:spPr>
          <a:xfrm>
            <a:off x="9625" y="488814"/>
            <a:ext cx="9144000" cy="552300"/>
          </a:xfrm>
          <a:prstGeom prst="rect">
            <a:avLst/>
          </a:prstGeom>
          <a:solidFill>
            <a:srgbClr val="3265B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i="0" u="none" strike="noStrike" cap="none">
              <a:solidFill>
                <a:schemeClr val="lt1"/>
              </a:solidFill>
            </a:endParaRPr>
          </a:p>
        </p:txBody>
      </p:sp>
      <p:sp>
        <p:nvSpPr>
          <p:cNvPr id="251" name="Google Shape;251;p36"/>
          <p:cNvSpPr txBox="1"/>
          <p:nvPr/>
        </p:nvSpPr>
        <p:spPr>
          <a:xfrm>
            <a:off x="367902" y="489633"/>
            <a:ext cx="8408100" cy="558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None/>
            </a:pPr>
            <a:r>
              <a:rPr lang="en-US" sz="2400" b="1" dirty="0">
                <a:solidFill>
                  <a:schemeClr val="lt1"/>
                </a:solidFill>
              </a:rPr>
              <a:t>Result 2.2: by WTO-related Period</a:t>
            </a:r>
            <a:endParaRPr sz="2400" b="1" i="0" u="none" strike="noStrike" cap="none" dirty="0">
              <a:solidFill>
                <a:schemeClr val="lt1"/>
              </a:solidFill>
            </a:endParaRPr>
          </a:p>
        </p:txBody>
      </p:sp>
      <p:pic>
        <p:nvPicPr>
          <p:cNvPr id="252" name="Google Shape;252;p36"/>
          <p:cNvPicPr preferRelativeResize="0"/>
          <p:nvPr/>
        </p:nvPicPr>
        <p:blipFill>
          <a:blip r:embed="rId3">
            <a:alphaModFix/>
          </a:blip>
          <a:stretch>
            <a:fillRect/>
          </a:stretch>
        </p:blipFill>
        <p:spPr>
          <a:xfrm>
            <a:off x="774200" y="1048225"/>
            <a:ext cx="6781551" cy="723600"/>
          </a:xfrm>
          <a:prstGeom prst="rect">
            <a:avLst/>
          </a:prstGeom>
          <a:noFill/>
          <a:ln>
            <a:noFill/>
          </a:ln>
        </p:spPr>
      </p:pic>
      <p:pic>
        <p:nvPicPr>
          <p:cNvPr id="253" name="Google Shape;253;p36"/>
          <p:cNvPicPr preferRelativeResize="0"/>
          <p:nvPr/>
        </p:nvPicPr>
        <p:blipFill>
          <a:blip r:embed="rId4">
            <a:alphaModFix/>
          </a:blip>
          <a:stretch>
            <a:fillRect/>
          </a:stretch>
        </p:blipFill>
        <p:spPr>
          <a:xfrm>
            <a:off x="888150" y="2440675"/>
            <a:ext cx="6781551" cy="263843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57"/>
        <p:cNvGrpSpPr/>
        <p:nvPr/>
      </p:nvGrpSpPr>
      <p:grpSpPr>
        <a:xfrm>
          <a:off x="0" y="0"/>
          <a:ext cx="0" cy="0"/>
          <a:chOff x="0" y="0"/>
          <a:chExt cx="0" cy="0"/>
        </a:xfrm>
      </p:grpSpPr>
      <p:sp>
        <p:nvSpPr>
          <p:cNvPr id="258" name="Google Shape;258;p37"/>
          <p:cNvSpPr/>
          <p:nvPr/>
        </p:nvSpPr>
        <p:spPr>
          <a:xfrm>
            <a:off x="0" y="488814"/>
            <a:ext cx="9144000" cy="552300"/>
          </a:xfrm>
          <a:prstGeom prst="rect">
            <a:avLst/>
          </a:prstGeom>
          <a:solidFill>
            <a:srgbClr val="3265B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i="0" u="none" strike="noStrike" cap="none">
              <a:solidFill>
                <a:schemeClr val="lt1"/>
              </a:solidFill>
            </a:endParaRPr>
          </a:p>
        </p:txBody>
      </p:sp>
      <p:sp>
        <p:nvSpPr>
          <p:cNvPr id="259" name="Google Shape;259;p37"/>
          <p:cNvSpPr txBox="1"/>
          <p:nvPr/>
        </p:nvSpPr>
        <p:spPr>
          <a:xfrm>
            <a:off x="367902" y="489633"/>
            <a:ext cx="8408100" cy="558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None/>
            </a:pPr>
            <a:r>
              <a:rPr lang="en-US" sz="2400" b="1" dirty="0">
                <a:solidFill>
                  <a:schemeClr val="lt1"/>
                </a:solidFill>
              </a:rPr>
              <a:t>Result 3: Absolute Exports</a:t>
            </a:r>
            <a:endParaRPr sz="2400" b="1" i="0" u="none" strike="noStrike" cap="none" dirty="0">
              <a:solidFill>
                <a:schemeClr val="lt1"/>
              </a:solidFill>
            </a:endParaRPr>
          </a:p>
        </p:txBody>
      </p:sp>
      <p:pic>
        <p:nvPicPr>
          <p:cNvPr id="260" name="Google Shape;260;p37"/>
          <p:cNvPicPr preferRelativeResize="0"/>
          <p:nvPr/>
        </p:nvPicPr>
        <p:blipFill>
          <a:blip r:embed="rId3">
            <a:alphaModFix/>
          </a:blip>
          <a:stretch>
            <a:fillRect/>
          </a:stretch>
        </p:blipFill>
        <p:spPr>
          <a:xfrm>
            <a:off x="722100" y="1494726"/>
            <a:ext cx="7888376" cy="3182724"/>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64"/>
        <p:cNvGrpSpPr/>
        <p:nvPr/>
      </p:nvGrpSpPr>
      <p:grpSpPr>
        <a:xfrm>
          <a:off x="0" y="0"/>
          <a:ext cx="0" cy="0"/>
          <a:chOff x="0" y="0"/>
          <a:chExt cx="0" cy="0"/>
        </a:xfrm>
      </p:grpSpPr>
      <p:sp>
        <p:nvSpPr>
          <p:cNvPr id="265" name="Google Shape;265;p38"/>
          <p:cNvSpPr/>
          <p:nvPr/>
        </p:nvSpPr>
        <p:spPr>
          <a:xfrm>
            <a:off x="0" y="488814"/>
            <a:ext cx="9144000" cy="552300"/>
          </a:xfrm>
          <a:prstGeom prst="rect">
            <a:avLst/>
          </a:prstGeom>
          <a:solidFill>
            <a:srgbClr val="3265B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i="0" u="none" strike="noStrike" cap="none">
              <a:solidFill>
                <a:schemeClr val="lt1"/>
              </a:solidFill>
            </a:endParaRPr>
          </a:p>
        </p:txBody>
      </p:sp>
      <p:sp>
        <p:nvSpPr>
          <p:cNvPr id="266" name="Google Shape;266;p38"/>
          <p:cNvSpPr txBox="1"/>
          <p:nvPr/>
        </p:nvSpPr>
        <p:spPr>
          <a:xfrm>
            <a:off x="367902" y="489633"/>
            <a:ext cx="8408100" cy="558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None/>
            </a:pPr>
            <a:r>
              <a:rPr lang="en-US" sz="2400" b="1" dirty="0">
                <a:solidFill>
                  <a:schemeClr val="lt1"/>
                </a:solidFill>
              </a:rPr>
              <a:t>Result 4: External Balance</a:t>
            </a:r>
            <a:endParaRPr sz="2400" b="1" i="0" u="none" strike="noStrike" cap="none" dirty="0">
              <a:solidFill>
                <a:schemeClr val="lt1"/>
              </a:solidFill>
            </a:endParaRPr>
          </a:p>
        </p:txBody>
      </p:sp>
      <p:pic>
        <p:nvPicPr>
          <p:cNvPr id="3" name="Picture 2">
            <a:extLst>
              <a:ext uri="{FF2B5EF4-FFF2-40B4-BE49-F238E27FC236}">
                <a16:creationId xmlns:a16="http://schemas.microsoft.com/office/drawing/2014/main" id="{56211C22-58BA-0088-8626-BED843EFA186}"/>
              </a:ext>
            </a:extLst>
          </p:cNvPr>
          <p:cNvPicPr>
            <a:picLocks noChangeAspect="1"/>
          </p:cNvPicPr>
          <p:nvPr/>
        </p:nvPicPr>
        <p:blipFill>
          <a:blip r:embed="rId3"/>
          <a:stretch>
            <a:fillRect/>
          </a:stretch>
        </p:blipFill>
        <p:spPr>
          <a:xfrm>
            <a:off x="2518829" y="1048233"/>
            <a:ext cx="4860676" cy="4095267"/>
          </a:xfrm>
          <a:prstGeom prst="rect">
            <a:avLst/>
          </a:prstGeom>
        </p:spPr>
      </p:pic>
      <p:sp>
        <p:nvSpPr>
          <p:cNvPr id="4" name="TextBox 3">
            <a:extLst>
              <a:ext uri="{FF2B5EF4-FFF2-40B4-BE49-F238E27FC236}">
                <a16:creationId xmlns:a16="http://schemas.microsoft.com/office/drawing/2014/main" id="{7ED2FA01-FEF7-47EA-E962-6E91547A4F4B}"/>
              </a:ext>
            </a:extLst>
          </p:cNvPr>
          <p:cNvSpPr txBox="1"/>
          <p:nvPr/>
        </p:nvSpPr>
        <p:spPr>
          <a:xfrm>
            <a:off x="150829" y="1932495"/>
            <a:ext cx="1923068" cy="892552"/>
          </a:xfrm>
          <a:prstGeom prst="rect">
            <a:avLst/>
          </a:prstGeom>
          <a:noFill/>
        </p:spPr>
        <p:txBody>
          <a:bodyPr wrap="square" rtlCol="0">
            <a:spAutoFit/>
          </a:bodyPr>
          <a:lstStyle/>
          <a:p>
            <a:r>
              <a:rPr lang="en-US" dirty="0">
                <a:latin typeface="Calibri" panose="020F0502020204030204" pitchFamily="34" charset="0"/>
                <a:cs typeface="Calibri" panose="020F0502020204030204" pitchFamily="34" charset="0"/>
              </a:rPr>
              <a:t>Hierarchical Model </a:t>
            </a:r>
          </a:p>
          <a:p>
            <a:endParaRPr lang="en-US" dirty="0">
              <a:latin typeface="Calibri" panose="020F0502020204030204" pitchFamily="34" charset="0"/>
              <a:cs typeface="Calibri" panose="020F0502020204030204" pitchFamily="34" charset="0"/>
            </a:endParaRPr>
          </a:p>
          <a:p>
            <a:r>
              <a:rPr lang="en-US" sz="1200" dirty="0">
                <a:latin typeface="Calibri" panose="020F0502020204030204" pitchFamily="34" charset="0"/>
                <a:cs typeface="Calibri" panose="020F0502020204030204" pitchFamily="34" charset="0"/>
              </a:rPr>
              <a:t>(Chinn and Ito 2021; Manger and Sattler 2020)</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F4913C5-168F-BB84-0F8F-4CB7F95E8A1E}"/>
              </a:ext>
            </a:extLst>
          </p:cNvPr>
          <p:cNvSpPr txBox="1"/>
          <p:nvPr/>
        </p:nvSpPr>
        <p:spPr>
          <a:xfrm>
            <a:off x="2637322" y="2030930"/>
            <a:ext cx="2343911" cy="523220"/>
          </a:xfrm>
          <a:prstGeom prst="rect">
            <a:avLst/>
          </a:prstGeom>
          <a:noFill/>
        </p:spPr>
        <p:txBody>
          <a:bodyPr wrap="none" rtlCol="0">
            <a:spAutoFit/>
          </a:bodyPr>
          <a:lstStyle/>
          <a:p>
            <a:r>
              <a:rPr lang="en-US" sz="2800" b="1" dirty="0"/>
              <a:t>Mechanisms</a:t>
            </a:r>
          </a:p>
        </p:txBody>
      </p:sp>
    </p:spTree>
    <p:extLst>
      <p:ext uri="{BB962C8B-B14F-4D97-AF65-F5344CB8AC3E}">
        <p14:creationId xmlns:p14="http://schemas.microsoft.com/office/powerpoint/2010/main" val="4154340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70"/>
        <p:cNvGrpSpPr/>
        <p:nvPr/>
      </p:nvGrpSpPr>
      <p:grpSpPr>
        <a:xfrm>
          <a:off x="0" y="0"/>
          <a:ext cx="0" cy="0"/>
          <a:chOff x="0" y="0"/>
          <a:chExt cx="0" cy="0"/>
        </a:xfrm>
      </p:grpSpPr>
      <p:sp>
        <p:nvSpPr>
          <p:cNvPr id="271" name="Google Shape;271;p39"/>
          <p:cNvSpPr/>
          <p:nvPr/>
        </p:nvSpPr>
        <p:spPr>
          <a:xfrm>
            <a:off x="0" y="488814"/>
            <a:ext cx="9144000" cy="552300"/>
          </a:xfrm>
          <a:prstGeom prst="rect">
            <a:avLst/>
          </a:prstGeom>
          <a:solidFill>
            <a:srgbClr val="3A75D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i="0" u="none" strike="noStrike" cap="none">
              <a:solidFill>
                <a:schemeClr val="lt1"/>
              </a:solidFill>
            </a:endParaRPr>
          </a:p>
        </p:txBody>
      </p:sp>
      <p:sp>
        <p:nvSpPr>
          <p:cNvPr id="272" name="Google Shape;272;p39"/>
          <p:cNvSpPr txBox="1"/>
          <p:nvPr/>
        </p:nvSpPr>
        <p:spPr>
          <a:xfrm>
            <a:off x="367902" y="489633"/>
            <a:ext cx="8408100" cy="558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None/>
            </a:pPr>
            <a:r>
              <a:rPr lang="en-US" sz="2400" b="1">
                <a:solidFill>
                  <a:schemeClr val="lt1"/>
                </a:solidFill>
              </a:rPr>
              <a:t>Mechanisms: Sectoral-level Evidence</a:t>
            </a:r>
            <a:endParaRPr sz="2400" b="1" i="0" u="none" strike="noStrike" cap="none">
              <a:solidFill>
                <a:schemeClr val="lt1"/>
              </a:solidFill>
            </a:endParaRPr>
          </a:p>
        </p:txBody>
      </p:sp>
      <p:pic>
        <p:nvPicPr>
          <p:cNvPr id="273" name="Google Shape;273;p39"/>
          <p:cNvPicPr preferRelativeResize="0"/>
          <p:nvPr/>
        </p:nvPicPr>
        <p:blipFill>
          <a:blip r:embed="rId3">
            <a:alphaModFix/>
          </a:blip>
          <a:stretch>
            <a:fillRect/>
          </a:stretch>
        </p:blipFill>
        <p:spPr>
          <a:xfrm>
            <a:off x="494225" y="1433300"/>
            <a:ext cx="7888398" cy="328079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9"/>
        <p:cNvGrpSpPr/>
        <p:nvPr/>
      </p:nvGrpSpPr>
      <p:grpSpPr>
        <a:xfrm>
          <a:off x="0" y="0"/>
          <a:ext cx="0" cy="0"/>
          <a:chOff x="0" y="0"/>
          <a:chExt cx="0" cy="0"/>
        </a:xfrm>
      </p:grpSpPr>
      <p:sp>
        <p:nvSpPr>
          <p:cNvPr id="80" name="Google Shape;80;p15"/>
          <p:cNvSpPr/>
          <p:nvPr/>
        </p:nvSpPr>
        <p:spPr>
          <a:xfrm>
            <a:off x="0" y="488814"/>
            <a:ext cx="9144000" cy="552300"/>
          </a:xfrm>
          <a:prstGeom prst="rect">
            <a:avLst/>
          </a:prstGeom>
          <a:solidFill>
            <a:srgbClr val="3265B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i="0" u="none" strike="noStrike" cap="none">
              <a:solidFill>
                <a:schemeClr val="lt1"/>
              </a:solidFill>
            </a:endParaRPr>
          </a:p>
        </p:txBody>
      </p:sp>
      <p:sp>
        <p:nvSpPr>
          <p:cNvPr id="81" name="Google Shape;81;p15"/>
          <p:cNvSpPr txBox="1"/>
          <p:nvPr/>
        </p:nvSpPr>
        <p:spPr>
          <a:xfrm>
            <a:off x="164592" y="489633"/>
            <a:ext cx="8611410" cy="558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None/>
            </a:pPr>
            <a:r>
              <a:rPr lang="en-US" sz="2400" b="1" dirty="0">
                <a:solidFill>
                  <a:schemeClr val="lt1"/>
                </a:solidFill>
              </a:rPr>
              <a:t>Autocratic Rise</a:t>
            </a:r>
            <a:endParaRPr sz="2400" b="1" dirty="0">
              <a:solidFill>
                <a:schemeClr val="bg2">
                  <a:lumMod val="40000"/>
                  <a:lumOff val="60000"/>
                </a:schemeClr>
              </a:solidFill>
            </a:endParaRPr>
          </a:p>
        </p:txBody>
      </p:sp>
      <p:pic>
        <p:nvPicPr>
          <p:cNvPr id="2" name="Picture 1">
            <a:extLst>
              <a:ext uri="{FF2B5EF4-FFF2-40B4-BE49-F238E27FC236}">
                <a16:creationId xmlns:a16="http://schemas.microsoft.com/office/drawing/2014/main" id="{AC4D8DD4-3EA4-19D1-2A71-4CFD398B2DF7}"/>
              </a:ext>
            </a:extLst>
          </p:cNvPr>
          <p:cNvPicPr>
            <a:picLocks noChangeAspect="1"/>
          </p:cNvPicPr>
          <p:nvPr/>
        </p:nvPicPr>
        <p:blipFill rotWithShape="1">
          <a:blip r:embed="rId3"/>
          <a:srcRect l="15060" r="15237" b="24544"/>
          <a:stretch/>
        </p:blipFill>
        <p:spPr>
          <a:xfrm>
            <a:off x="-146742" y="1486301"/>
            <a:ext cx="4133088" cy="3167566"/>
          </a:xfrm>
          <a:prstGeom prst="rect">
            <a:avLst/>
          </a:prstGeom>
        </p:spPr>
      </p:pic>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D0CC2034-715F-4B1A-4A1C-39BDB07E9E5F}"/>
                  </a:ext>
                </a:extLst>
              </p14:cNvPr>
              <p14:cNvContentPartPr/>
              <p14:nvPr/>
            </p14:nvContentPartPr>
            <p14:xfrm>
              <a:off x="7419672" y="4271616"/>
              <a:ext cx="1093320" cy="633960"/>
            </p14:xfrm>
          </p:contentPart>
        </mc:Choice>
        <mc:Fallback xmlns="">
          <p:pic>
            <p:nvPicPr>
              <p:cNvPr id="3" name="Ink 2">
                <a:extLst>
                  <a:ext uri="{FF2B5EF4-FFF2-40B4-BE49-F238E27FC236}">
                    <a16:creationId xmlns:a16="http://schemas.microsoft.com/office/drawing/2014/main" id="{D0CC2034-715F-4B1A-4A1C-39BDB07E9E5F}"/>
                  </a:ext>
                </a:extLst>
              </p:cNvPr>
              <p:cNvPicPr/>
              <p:nvPr/>
            </p:nvPicPr>
            <p:blipFill>
              <a:blip r:embed="rId7"/>
              <a:stretch>
                <a:fillRect/>
              </a:stretch>
            </p:blipFill>
            <p:spPr>
              <a:xfrm>
                <a:off x="7410672" y="4262976"/>
                <a:ext cx="1110960" cy="651600"/>
              </a:xfrm>
              <a:prstGeom prst="rect">
                <a:avLst/>
              </a:prstGeom>
            </p:spPr>
          </p:pic>
        </mc:Fallback>
      </mc:AlternateContent>
      <p:pic>
        <p:nvPicPr>
          <p:cNvPr id="4" name="Picture 3">
            <a:extLst>
              <a:ext uri="{FF2B5EF4-FFF2-40B4-BE49-F238E27FC236}">
                <a16:creationId xmlns:a16="http://schemas.microsoft.com/office/drawing/2014/main" id="{49A1B708-BAFF-9ECA-ADFF-47E7BE195364}"/>
              </a:ext>
            </a:extLst>
          </p:cNvPr>
          <p:cNvPicPr>
            <a:picLocks noChangeAspect="1"/>
          </p:cNvPicPr>
          <p:nvPr/>
        </p:nvPicPr>
        <p:blipFill>
          <a:blip r:embed="rId8"/>
          <a:stretch>
            <a:fillRect/>
          </a:stretch>
        </p:blipFill>
        <p:spPr>
          <a:xfrm>
            <a:off x="2426776" y="237924"/>
            <a:ext cx="6918157" cy="3167566"/>
          </a:xfrm>
          <a:prstGeom prst="rect">
            <a:avLst/>
          </a:prstGeom>
        </p:spPr>
      </p:pic>
      <p:pic>
        <p:nvPicPr>
          <p:cNvPr id="84" name="Google Shape;84;p15"/>
          <p:cNvPicPr preferRelativeResize="0"/>
          <p:nvPr/>
        </p:nvPicPr>
        <p:blipFill rotWithShape="1">
          <a:blip r:embed="rId9">
            <a:alphaModFix/>
          </a:blip>
          <a:srcRect l="16936" b="22797"/>
          <a:stretch/>
        </p:blipFill>
        <p:spPr>
          <a:xfrm>
            <a:off x="5130788" y="3044777"/>
            <a:ext cx="4133088" cy="2082937"/>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77"/>
        <p:cNvGrpSpPr/>
        <p:nvPr/>
      </p:nvGrpSpPr>
      <p:grpSpPr>
        <a:xfrm>
          <a:off x="0" y="0"/>
          <a:ext cx="0" cy="0"/>
          <a:chOff x="0" y="0"/>
          <a:chExt cx="0" cy="0"/>
        </a:xfrm>
      </p:grpSpPr>
      <p:sp>
        <p:nvSpPr>
          <p:cNvPr id="278" name="Google Shape;278;p40"/>
          <p:cNvSpPr/>
          <p:nvPr/>
        </p:nvSpPr>
        <p:spPr>
          <a:xfrm>
            <a:off x="0" y="488814"/>
            <a:ext cx="9144000" cy="552300"/>
          </a:xfrm>
          <a:prstGeom prst="rect">
            <a:avLst/>
          </a:prstGeom>
          <a:solidFill>
            <a:srgbClr val="3A75D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i="0" u="none" strike="noStrike" cap="none">
              <a:solidFill>
                <a:schemeClr val="lt1"/>
              </a:solidFill>
            </a:endParaRPr>
          </a:p>
        </p:txBody>
      </p:sp>
      <p:sp>
        <p:nvSpPr>
          <p:cNvPr id="279" name="Google Shape;279;p40"/>
          <p:cNvSpPr txBox="1"/>
          <p:nvPr/>
        </p:nvSpPr>
        <p:spPr>
          <a:xfrm>
            <a:off x="367902" y="489633"/>
            <a:ext cx="8408100" cy="558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None/>
            </a:pPr>
            <a:r>
              <a:rPr lang="en-US" sz="2400" b="1">
                <a:solidFill>
                  <a:schemeClr val="lt1"/>
                </a:solidFill>
              </a:rPr>
              <a:t>Mechanisms: Mediating Tests </a:t>
            </a:r>
            <a:endParaRPr sz="2400" b="1" i="0" u="none" strike="noStrike" cap="none">
              <a:solidFill>
                <a:schemeClr val="lt1"/>
              </a:solidFill>
            </a:endParaRPr>
          </a:p>
        </p:txBody>
      </p:sp>
      <p:pic>
        <p:nvPicPr>
          <p:cNvPr id="280" name="Google Shape;280;p40"/>
          <p:cNvPicPr preferRelativeResize="0"/>
          <p:nvPr/>
        </p:nvPicPr>
        <p:blipFill>
          <a:blip r:embed="rId3">
            <a:alphaModFix/>
          </a:blip>
          <a:stretch>
            <a:fillRect/>
          </a:stretch>
        </p:blipFill>
        <p:spPr>
          <a:xfrm>
            <a:off x="209219" y="1083741"/>
            <a:ext cx="7961624" cy="3570126"/>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84"/>
        <p:cNvGrpSpPr/>
        <p:nvPr/>
      </p:nvGrpSpPr>
      <p:grpSpPr>
        <a:xfrm>
          <a:off x="0" y="0"/>
          <a:ext cx="0" cy="0"/>
          <a:chOff x="0" y="0"/>
          <a:chExt cx="0" cy="0"/>
        </a:xfrm>
      </p:grpSpPr>
      <p:sp>
        <p:nvSpPr>
          <p:cNvPr id="285" name="Google Shape;285;p41"/>
          <p:cNvSpPr/>
          <p:nvPr/>
        </p:nvSpPr>
        <p:spPr>
          <a:xfrm>
            <a:off x="0" y="488814"/>
            <a:ext cx="9144000" cy="552300"/>
          </a:xfrm>
          <a:prstGeom prst="rect">
            <a:avLst/>
          </a:prstGeom>
          <a:solidFill>
            <a:srgbClr val="3A75D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i="0" u="none" strike="noStrike" cap="none">
              <a:solidFill>
                <a:schemeClr val="lt1"/>
              </a:solidFill>
            </a:endParaRPr>
          </a:p>
        </p:txBody>
      </p:sp>
      <p:sp>
        <p:nvSpPr>
          <p:cNvPr id="286" name="Google Shape;286;p41"/>
          <p:cNvSpPr txBox="1"/>
          <p:nvPr/>
        </p:nvSpPr>
        <p:spPr>
          <a:xfrm>
            <a:off x="367902" y="489633"/>
            <a:ext cx="8408100" cy="558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None/>
            </a:pPr>
            <a:r>
              <a:rPr lang="en-US" sz="2400" b="1" dirty="0">
                <a:solidFill>
                  <a:schemeClr val="lt1"/>
                </a:solidFill>
              </a:rPr>
              <a:t>Qualitative Case</a:t>
            </a:r>
            <a:endParaRPr sz="2400" b="1" i="0" u="none" strike="noStrike" cap="none" dirty="0">
              <a:solidFill>
                <a:schemeClr val="lt1"/>
              </a:solidFill>
            </a:endParaRPr>
          </a:p>
        </p:txBody>
      </p:sp>
      <p:pic>
        <p:nvPicPr>
          <p:cNvPr id="287" name="Google Shape;287;p41"/>
          <p:cNvPicPr preferRelativeResize="0"/>
          <p:nvPr/>
        </p:nvPicPr>
        <p:blipFill>
          <a:blip r:embed="rId3">
            <a:alphaModFix/>
          </a:blip>
          <a:stretch>
            <a:fillRect/>
          </a:stretch>
        </p:blipFill>
        <p:spPr>
          <a:xfrm>
            <a:off x="273375" y="1583266"/>
            <a:ext cx="4947239" cy="2650067"/>
          </a:xfrm>
          <a:prstGeom prst="rect">
            <a:avLst/>
          </a:prstGeom>
          <a:noFill/>
          <a:ln>
            <a:noFill/>
          </a:ln>
        </p:spPr>
      </p:pic>
      <p:sp>
        <p:nvSpPr>
          <p:cNvPr id="2" name="TextBox 1">
            <a:extLst>
              <a:ext uri="{FF2B5EF4-FFF2-40B4-BE49-F238E27FC236}">
                <a16:creationId xmlns:a16="http://schemas.microsoft.com/office/drawing/2014/main" id="{B146A819-B40E-17BA-9704-8DDCE2E5C05C}"/>
              </a:ext>
            </a:extLst>
          </p:cNvPr>
          <p:cNvSpPr txBox="1"/>
          <p:nvPr/>
        </p:nvSpPr>
        <p:spPr>
          <a:xfrm>
            <a:off x="5308902" y="1976160"/>
            <a:ext cx="3561723" cy="1477328"/>
          </a:xfrm>
          <a:prstGeom prst="rect">
            <a:avLst/>
          </a:prstGeom>
          <a:noFill/>
        </p:spPr>
        <p:txBody>
          <a:bodyPr wrap="square" rtlCol="0">
            <a:spAutoFit/>
          </a:bodyPr>
          <a:lstStyle/>
          <a:p>
            <a:r>
              <a:rPr lang="en-US" sz="1000" dirty="0">
                <a:latin typeface="Calibri" panose="020F0502020204030204" pitchFamily="34" charset="0"/>
                <a:cs typeface="Calibri" panose="020F0502020204030204" pitchFamily="34" charset="0"/>
              </a:rPr>
              <a:t>“...China’s political regime allows a gradualist approach which blended state control with market, and long-term planning employing economic zones and industrial policies (Lin et al. 2003), as well as the suppression of wages…”</a:t>
            </a:r>
          </a:p>
          <a:p>
            <a:endParaRPr lang="en-US" sz="1000" dirty="0">
              <a:latin typeface="Calibri" panose="020F0502020204030204" pitchFamily="34" charset="0"/>
              <a:cs typeface="Calibri" panose="020F0502020204030204" pitchFamily="34" charset="0"/>
            </a:endParaRPr>
          </a:p>
          <a:p>
            <a:r>
              <a:rPr lang="en-US" sz="1000" dirty="0">
                <a:latin typeface="Calibri" panose="020F0502020204030204" pitchFamily="34" charset="0"/>
                <a:cs typeface="Calibri" panose="020F0502020204030204" pitchFamily="34" charset="0"/>
              </a:rPr>
              <a:t>“…India’s democratic system, though more inclusive, must navigate coalition politics, public dissent, and legal constraints, resulting in slow decision-making and low mercantilist policies (</a:t>
            </a:r>
            <a:r>
              <a:rPr lang="en-US" sz="1000" dirty="0" err="1">
                <a:latin typeface="Calibri" panose="020F0502020204030204" pitchFamily="34" charset="0"/>
                <a:cs typeface="Calibri" panose="020F0502020204030204" pitchFamily="34" charset="0"/>
              </a:rPr>
              <a:t>Groth</a:t>
            </a:r>
            <a:r>
              <a:rPr lang="en-US" sz="1000" dirty="0">
                <a:latin typeface="Calibri" panose="020F0502020204030204" pitchFamily="34" charset="0"/>
                <a:cs typeface="Calibri" panose="020F0502020204030204" pitchFamily="34" charset="0"/>
              </a:rPr>
              <a:t> 2006)…”</a:t>
            </a:r>
          </a:p>
        </p:txBody>
      </p:sp>
      <p:sp>
        <p:nvSpPr>
          <p:cNvPr id="4" name="TextBox 3">
            <a:extLst>
              <a:ext uri="{FF2B5EF4-FFF2-40B4-BE49-F238E27FC236}">
                <a16:creationId xmlns:a16="http://schemas.microsoft.com/office/drawing/2014/main" id="{26968136-AFD0-B101-BE64-ACFBDC4B4B70}"/>
              </a:ext>
            </a:extLst>
          </p:cNvPr>
          <p:cNvSpPr txBox="1"/>
          <p:nvPr/>
        </p:nvSpPr>
        <p:spPr>
          <a:xfrm>
            <a:off x="367902" y="4460589"/>
            <a:ext cx="4764446" cy="400110"/>
          </a:xfrm>
          <a:prstGeom prst="rect">
            <a:avLst/>
          </a:prstGeom>
          <a:noFill/>
        </p:spPr>
        <p:txBody>
          <a:bodyPr wrap="none" rtlCol="0">
            <a:spAutoFit/>
          </a:bodyPr>
          <a:lstStyle/>
          <a:p>
            <a:r>
              <a:rPr lang="en-US" sz="1000" dirty="0"/>
              <a:t>Qualitatively similar before 1980s: demographics, economy, trade-related geo … </a:t>
            </a:r>
          </a:p>
          <a:p>
            <a:r>
              <a:rPr lang="en-US" sz="1000" dirty="0"/>
              <a:t>Similar trajectories for decades until China reformed and engaged.</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blinds(horizontal)">
                                      <p:cBhvr>
                                        <p:cTn id="1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92"/>
        <p:cNvGrpSpPr/>
        <p:nvPr/>
      </p:nvGrpSpPr>
      <p:grpSpPr>
        <a:xfrm>
          <a:off x="0" y="0"/>
          <a:ext cx="0" cy="0"/>
          <a:chOff x="0" y="0"/>
          <a:chExt cx="0" cy="0"/>
        </a:xfrm>
      </p:grpSpPr>
      <p:sp>
        <p:nvSpPr>
          <p:cNvPr id="293" name="Google Shape;293;p42"/>
          <p:cNvSpPr/>
          <p:nvPr/>
        </p:nvSpPr>
        <p:spPr>
          <a:xfrm>
            <a:off x="0" y="488814"/>
            <a:ext cx="9144000" cy="552300"/>
          </a:xfrm>
          <a:prstGeom prst="rect">
            <a:avLst/>
          </a:prstGeom>
          <a:solidFill>
            <a:srgbClr val="3A75D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i="0" u="none" strike="noStrike" cap="none">
              <a:solidFill>
                <a:schemeClr val="lt1"/>
              </a:solidFill>
            </a:endParaRPr>
          </a:p>
        </p:txBody>
      </p:sp>
      <p:sp>
        <p:nvSpPr>
          <p:cNvPr id="294" name="Google Shape;294;p42"/>
          <p:cNvSpPr txBox="1"/>
          <p:nvPr/>
        </p:nvSpPr>
        <p:spPr>
          <a:xfrm>
            <a:off x="367902" y="489633"/>
            <a:ext cx="8408100" cy="558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None/>
            </a:pPr>
            <a:r>
              <a:rPr lang="en-US" sz="2400" b="1" dirty="0">
                <a:solidFill>
                  <a:schemeClr val="lt1"/>
                </a:solidFill>
              </a:rPr>
              <a:t>Possible Questions/Competing Theories</a:t>
            </a:r>
            <a:endParaRPr sz="2400" b="1" i="0" u="none" strike="noStrike" cap="none" dirty="0">
              <a:solidFill>
                <a:schemeClr val="lt1"/>
              </a:solidFill>
            </a:endParaRPr>
          </a:p>
        </p:txBody>
      </p:sp>
      <p:sp>
        <p:nvSpPr>
          <p:cNvPr id="295" name="Google Shape;295;p42"/>
          <p:cNvSpPr txBox="1"/>
          <p:nvPr/>
        </p:nvSpPr>
        <p:spPr>
          <a:xfrm>
            <a:off x="439350" y="1229684"/>
            <a:ext cx="6561600" cy="3602100"/>
          </a:xfrm>
          <a:prstGeom prst="rect">
            <a:avLst/>
          </a:prstGeom>
          <a:noFill/>
          <a:ln>
            <a:noFill/>
          </a:ln>
        </p:spPr>
        <p:txBody>
          <a:bodyPr spcFirstLastPara="1" wrap="square" lIns="91425" tIns="91425" rIns="91425" bIns="91425" anchor="t" anchorCtr="0">
            <a:noAutofit/>
          </a:bodyPr>
          <a:lstStyle/>
          <a:p>
            <a:pPr marL="285750" lvl="0" indent="-285750" algn="l" rtl="0">
              <a:lnSpc>
                <a:spcPct val="150000"/>
              </a:lnSpc>
              <a:spcBef>
                <a:spcPts val="0"/>
              </a:spcBef>
              <a:spcAft>
                <a:spcPts val="0"/>
              </a:spcAft>
              <a:buFont typeface="Wingdings" pitchFamily="2" charset="2"/>
              <a:buChar char="§"/>
            </a:pPr>
            <a:r>
              <a:rPr lang="en-US" sz="1800" dirty="0">
                <a:solidFill>
                  <a:schemeClr val="dk1"/>
                </a:solidFill>
                <a:latin typeface="Calibri" panose="020F0502020204030204" pitchFamily="34" charset="0"/>
                <a:cs typeface="Calibri" panose="020F0502020204030204" pitchFamily="34" charset="0"/>
              </a:rPr>
              <a:t>Selection bias?</a:t>
            </a:r>
          </a:p>
          <a:p>
            <a:pPr marL="285750" lvl="0" indent="-285750" algn="l" rtl="0">
              <a:lnSpc>
                <a:spcPct val="150000"/>
              </a:lnSpc>
              <a:spcBef>
                <a:spcPts val="0"/>
              </a:spcBef>
              <a:spcAft>
                <a:spcPts val="0"/>
              </a:spcAft>
              <a:buFont typeface="Wingdings" pitchFamily="2" charset="2"/>
              <a:buChar char="§"/>
            </a:pPr>
            <a:r>
              <a:rPr lang="en-US" sz="1800" dirty="0">
                <a:solidFill>
                  <a:schemeClr val="dk1"/>
                </a:solidFill>
                <a:latin typeface="Calibri" panose="020F0502020204030204" pitchFamily="34" charset="0"/>
                <a:cs typeface="Calibri" panose="020F0502020204030204" pitchFamily="34" charset="0"/>
              </a:rPr>
              <a:t>Catch-up story?</a:t>
            </a:r>
          </a:p>
          <a:p>
            <a:pPr marL="285750" lvl="0" indent="-285750" algn="l" rtl="0">
              <a:lnSpc>
                <a:spcPct val="150000"/>
              </a:lnSpc>
              <a:spcBef>
                <a:spcPts val="0"/>
              </a:spcBef>
              <a:spcAft>
                <a:spcPts val="0"/>
              </a:spcAft>
              <a:buFont typeface="Wingdings" pitchFamily="2" charset="2"/>
              <a:buChar char="§"/>
            </a:pPr>
            <a:r>
              <a:rPr lang="en-US" sz="1800" dirty="0">
                <a:solidFill>
                  <a:schemeClr val="dk1"/>
                </a:solidFill>
                <a:latin typeface="Calibri" panose="020F0502020204030204" pitchFamily="34" charset="0"/>
                <a:cs typeface="Calibri" panose="020F0502020204030204" pitchFamily="34" charset="0"/>
              </a:rPr>
              <a:t>Importing credibility?</a:t>
            </a:r>
          </a:p>
          <a:p>
            <a:pPr marL="285750" lvl="0" indent="-285750" algn="l" rtl="0">
              <a:lnSpc>
                <a:spcPct val="150000"/>
              </a:lnSpc>
              <a:spcBef>
                <a:spcPts val="0"/>
              </a:spcBef>
              <a:spcAft>
                <a:spcPts val="0"/>
              </a:spcAft>
              <a:buFont typeface="Wingdings" pitchFamily="2" charset="2"/>
              <a:buChar char="§"/>
            </a:pPr>
            <a:r>
              <a:rPr lang="en-US" sz="1800" dirty="0">
                <a:solidFill>
                  <a:schemeClr val="dk1"/>
                </a:solidFill>
                <a:latin typeface="Calibri" panose="020F0502020204030204" pitchFamily="34" charset="0"/>
                <a:cs typeface="Calibri" panose="020F0502020204030204" pitchFamily="34" charset="0"/>
              </a:rPr>
              <a:t>State capacity?</a:t>
            </a:r>
          </a:p>
          <a:p>
            <a:pPr marL="285750" lvl="0" indent="-285750" algn="l" rtl="0">
              <a:lnSpc>
                <a:spcPct val="150000"/>
              </a:lnSpc>
              <a:spcBef>
                <a:spcPts val="0"/>
              </a:spcBef>
              <a:spcAft>
                <a:spcPts val="0"/>
              </a:spcAft>
              <a:buFont typeface="Wingdings" pitchFamily="2" charset="2"/>
              <a:buChar char="§"/>
            </a:pPr>
            <a:r>
              <a:rPr lang="en-US" sz="1800" dirty="0">
                <a:solidFill>
                  <a:schemeClr val="dk1"/>
                </a:solidFill>
                <a:latin typeface="Calibri" panose="020F0502020204030204" pitchFamily="34" charset="0"/>
                <a:cs typeface="Calibri" panose="020F0502020204030204" pitchFamily="34" charset="0"/>
              </a:rPr>
              <a:t>Democracy-autocracy trade before 1990?</a:t>
            </a:r>
          </a:p>
          <a:p>
            <a:pPr marL="285750" lvl="0" indent="-285750" algn="l" rtl="0">
              <a:lnSpc>
                <a:spcPct val="150000"/>
              </a:lnSpc>
              <a:spcBef>
                <a:spcPts val="0"/>
              </a:spcBef>
              <a:spcAft>
                <a:spcPts val="0"/>
              </a:spcAft>
              <a:buFont typeface="Wingdings" pitchFamily="2" charset="2"/>
              <a:buChar char="§"/>
            </a:pPr>
            <a:r>
              <a:rPr lang="en-US" sz="1800" dirty="0">
                <a:solidFill>
                  <a:schemeClr val="dk1"/>
                </a:solidFill>
                <a:latin typeface="Calibri" panose="020F0502020204030204" pitchFamily="34" charset="0"/>
                <a:cs typeface="Calibri" panose="020F0502020204030204" pitchFamily="34" charset="0"/>
              </a:rPr>
              <a:t>Back-and-forth in GVC?</a:t>
            </a:r>
          </a:p>
          <a:p>
            <a:pPr marL="285750" lvl="0" indent="-285750" algn="l" rtl="0">
              <a:lnSpc>
                <a:spcPct val="150000"/>
              </a:lnSpc>
              <a:spcBef>
                <a:spcPts val="0"/>
              </a:spcBef>
              <a:spcAft>
                <a:spcPts val="0"/>
              </a:spcAft>
              <a:buFont typeface="Wingdings" pitchFamily="2" charset="2"/>
              <a:buChar char="§"/>
            </a:pPr>
            <a:r>
              <a:rPr lang="en-US" sz="1800" dirty="0">
                <a:solidFill>
                  <a:schemeClr val="dk1"/>
                </a:solidFill>
                <a:latin typeface="Calibri" panose="020F0502020204030204" pitchFamily="34" charset="0"/>
                <a:cs typeface="Calibri" panose="020F0502020204030204" pitchFamily="34" charset="0"/>
              </a:rPr>
              <a:t>Commodity boom?</a:t>
            </a:r>
          </a:p>
          <a:p>
            <a:pPr marL="285750" lvl="0" indent="-285750" algn="l" rtl="0">
              <a:lnSpc>
                <a:spcPct val="150000"/>
              </a:lnSpc>
              <a:spcBef>
                <a:spcPts val="0"/>
              </a:spcBef>
              <a:spcAft>
                <a:spcPts val="0"/>
              </a:spcAft>
              <a:buFont typeface="Wingdings" pitchFamily="2" charset="2"/>
              <a:buChar char="§"/>
            </a:pPr>
            <a:r>
              <a:rPr lang="en-US" sz="1800" dirty="0">
                <a:solidFill>
                  <a:schemeClr val="dk1"/>
                </a:solidFill>
                <a:latin typeface="Calibri" panose="020F0502020204030204" pitchFamily="34" charset="0"/>
                <a:cs typeface="Calibri" panose="020F0502020204030204" pitchFamily="34" charset="0"/>
              </a:rPr>
              <a:t>MFN status?</a:t>
            </a:r>
          </a:p>
          <a:p>
            <a:pPr marL="285750" lvl="0" indent="-285750" algn="l" rtl="0">
              <a:lnSpc>
                <a:spcPct val="150000"/>
              </a:lnSpc>
              <a:spcBef>
                <a:spcPts val="0"/>
              </a:spcBef>
              <a:spcAft>
                <a:spcPts val="0"/>
              </a:spcAft>
              <a:buFont typeface="Wingdings" pitchFamily="2" charset="2"/>
              <a:buChar char="§"/>
            </a:pPr>
            <a:r>
              <a:rPr lang="en-US" sz="1800" dirty="0">
                <a:solidFill>
                  <a:schemeClr val="dk1"/>
                </a:solidFill>
                <a:latin typeface="Calibri" panose="020F0502020204030204" pitchFamily="34" charset="0"/>
                <a:cs typeface="Calibri" panose="020F0502020204030204" pitchFamily="34" charset="0"/>
              </a:rPr>
              <a:t>FDI?</a:t>
            </a:r>
          </a:p>
          <a:p>
            <a:pPr marL="0" lvl="0" indent="0" algn="l" rtl="0">
              <a:spcBef>
                <a:spcPts val="0"/>
              </a:spcBef>
              <a:spcAft>
                <a:spcPts val="0"/>
              </a:spcAft>
              <a:buNone/>
            </a:pPr>
            <a:endParaRPr sz="1800" dirty="0">
              <a:solidFill>
                <a:schemeClr val="dk1"/>
              </a:solidFill>
              <a:latin typeface="Calibri" panose="020F0502020204030204" pitchFamily="34" charset="0"/>
              <a:cs typeface="Calibri" panose="020F0502020204030204" pitchFamily="34" charset="0"/>
            </a:endParaRPr>
          </a:p>
          <a:p>
            <a:pPr marL="0" lvl="0" indent="0" algn="l" rtl="0">
              <a:spcBef>
                <a:spcPts val="0"/>
              </a:spcBef>
              <a:spcAft>
                <a:spcPts val="0"/>
              </a:spcAft>
              <a:buNone/>
            </a:pPr>
            <a:endParaRPr sz="1800" dirty="0">
              <a:solidFill>
                <a:schemeClr val="dk1"/>
              </a:solidFill>
              <a:latin typeface="Calibri" panose="020F0502020204030204" pitchFamily="34" charset="0"/>
              <a:cs typeface="Calibri" panose="020F0502020204030204" pitchFamily="34" charset="0"/>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99"/>
        <p:cNvGrpSpPr/>
        <p:nvPr/>
      </p:nvGrpSpPr>
      <p:grpSpPr>
        <a:xfrm>
          <a:off x="0" y="0"/>
          <a:ext cx="0" cy="0"/>
          <a:chOff x="0" y="0"/>
          <a:chExt cx="0" cy="0"/>
        </a:xfrm>
      </p:grpSpPr>
      <p:sp>
        <p:nvSpPr>
          <p:cNvPr id="300" name="Google Shape;300;p43"/>
          <p:cNvSpPr/>
          <p:nvPr/>
        </p:nvSpPr>
        <p:spPr>
          <a:xfrm>
            <a:off x="0" y="488814"/>
            <a:ext cx="9144000" cy="552300"/>
          </a:xfrm>
          <a:prstGeom prst="rect">
            <a:avLst/>
          </a:prstGeom>
          <a:solidFill>
            <a:srgbClr val="3A75D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i="0" u="none" strike="noStrike" cap="none">
              <a:solidFill>
                <a:schemeClr val="lt1"/>
              </a:solidFill>
            </a:endParaRPr>
          </a:p>
        </p:txBody>
      </p:sp>
      <p:sp>
        <p:nvSpPr>
          <p:cNvPr id="301" name="Google Shape;301;p43"/>
          <p:cNvSpPr txBox="1"/>
          <p:nvPr/>
        </p:nvSpPr>
        <p:spPr>
          <a:xfrm>
            <a:off x="367902" y="489633"/>
            <a:ext cx="8408100" cy="558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None/>
            </a:pPr>
            <a:r>
              <a:rPr lang="en-US" sz="2400" b="1">
                <a:solidFill>
                  <a:schemeClr val="lt1"/>
                </a:solidFill>
              </a:rPr>
              <a:t>Conclusion</a:t>
            </a:r>
            <a:endParaRPr sz="2400" b="1" i="0" u="none" strike="noStrike" cap="none">
              <a:solidFill>
                <a:schemeClr val="lt1"/>
              </a:solidFill>
            </a:endParaRPr>
          </a:p>
        </p:txBody>
      </p:sp>
      <p:sp>
        <p:nvSpPr>
          <p:cNvPr id="302" name="Google Shape;302;p43"/>
          <p:cNvSpPr txBox="1"/>
          <p:nvPr/>
        </p:nvSpPr>
        <p:spPr>
          <a:xfrm>
            <a:off x="367902" y="1191427"/>
            <a:ext cx="9144000" cy="3410100"/>
          </a:xfrm>
          <a:prstGeom prst="rect">
            <a:avLst/>
          </a:prstGeom>
          <a:noFill/>
          <a:ln>
            <a:noFill/>
          </a:ln>
        </p:spPr>
        <p:txBody>
          <a:bodyPr spcFirstLastPara="1" wrap="square" lIns="91425" tIns="91425" rIns="91425" bIns="91425" anchor="t" anchorCtr="0">
            <a:noAutofit/>
          </a:bodyPr>
          <a:lstStyle/>
          <a:p>
            <a:pPr marL="457200" lvl="8" indent="-317500">
              <a:spcBef>
                <a:spcPts val="1000"/>
              </a:spcBef>
              <a:buClr>
                <a:schemeClr val="dk1"/>
              </a:buClr>
              <a:buSzPts val="1400"/>
              <a:buFont typeface="Wingdings" pitchFamily="2" charset="2"/>
              <a:buChar char="§"/>
            </a:pPr>
            <a:r>
              <a:rPr lang="en-US" sz="1600" dirty="0">
                <a:solidFill>
                  <a:schemeClr val="dk1"/>
                </a:solidFill>
                <a:latin typeface="Calibri" panose="020F0502020204030204" pitchFamily="34" charset="0"/>
                <a:cs typeface="Calibri" panose="020F0502020204030204" pitchFamily="34" charset="0"/>
              </a:rPr>
              <a:t>A theory of unexpected autocratic rise (conceptualizing engaged reformer) ⇒ </a:t>
            </a:r>
            <a:r>
              <a:rPr lang="en-US" sz="1600" b="1" dirty="0">
                <a:solidFill>
                  <a:schemeClr val="dk1"/>
                </a:solidFill>
                <a:latin typeface="Calibri" panose="020F0502020204030204" pitchFamily="34" charset="0"/>
                <a:cs typeface="Calibri" panose="020F0502020204030204" pitchFamily="34" charset="0"/>
              </a:rPr>
              <a:t>external/contextual factor</a:t>
            </a:r>
            <a:endParaRPr lang="en-US" sz="1600" dirty="0">
              <a:solidFill>
                <a:schemeClr val="dk1"/>
              </a:solidFill>
              <a:latin typeface="Calibri" panose="020F0502020204030204" pitchFamily="34" charset="0"/>
              <a:cs typeface="Calibri" panose="020F0502020204030204" pitchFamily="34" charset="0"/>
            </a:endParaRPr>
          </a:p>
          <a:p>
            <a:pPr marL="457200" lvl="0" indent="-317500" algn="l" rtl="0">
              <a:lnSpc>
                <a:spcPct val="100000"/>
              </a:lnSpc>
              <a:spcBef>
                <a:spcPts val="1000"/>
              </a:spcBef>
              <a:spcAft>
                <a:spcPts val="0"/>
              </a:spcAft>
              <a:buClr>
                <a:schemeClr val="dk1"/>
              </a:buClr>
              <a:buSzPts val="1400"/>
              <a:buFont typeface="Wingdings" pitchFamily="2" charset="2"/>
              <a:buChar char="§"/>
            </a:pPr>
            <a:r>
              <a:rPr lang="en-US" sz="1600" dirty="0">
                <a:solidFill>
                  <a:schemeClr val="dk1"/>
                </a:solidFill>
                <a:latin typeface="Calibri" panose="020F0502020204030204" pitchFamily="34" charset="0"/>
                <a:cs typeface="Calibri" panose="020F0502020204030204" pitchFamily="34" charset="0"/>
              </a:rPr>
              <a:t>A system-level examination of neoliberal globalization </a:t>
            </a:r>
          </a:p>
          <a:p>
            <a:pPr marL="457200" lvl="0" indent="-317500" algn="l" rtl="0">
              <a:lnSpc>
                <a:spcPct val="100000"/>
              </a:lnSpc>
              <a:spcBef>
                <a:spcPts val="1000"/>
              </a:spcBef>
              <a:spcAft>
                <a:spcPts val="0"/>
              </a:spcAft>
              <a:buClr>
                <a:schemeClr val="dk1"/>
              </a:buClr>
              <a:buSzPts val="1400"/>
              <a:buFont typeface="Wingdings" pitchFamily="2" charset="2"/>
              <a:buChar char="§"/>
            </a:pPr>
            <a:r>
              <a:rPr lang="en-US" sz="1600" dirty="0">
                <a:solidFill>
                  <a:schemeClr val="dk1"/>
                </a:solidFill>
                <a:latin typeface="Calibri" panose="020F0502020204030204" pitchFamily="34" charset="0"/>
                <a:cs typeface="Calibri" panose="020F0502020204030204" pitchFamily="34" charset="0"/>
              </a:rPr>
              <a:t>No pessimism: free trade/globalization not inherently wrong (if meeting assumptions)</a:t>
            </a:r>
          </a:p>
          <a:p>
            <a:pPr marL="139700" lvl="0" algn="l" rtl="0">
              <a:lnSpc>
                <a:spcPct val="100000"/>
              </a:lnSpc>
              <a:spcBef>
                <a:spcPts val="1000"/>
              </a:spcBef>
              <a:spcAft>
                <a:spcPts val="0"/>
              </a:spcAft>
              <a:buClr>
                <a:schemeClr val="dk1"/>
              </a:buClr>
              <a:buSzPts val="1400"/>
            </a:pPr>
            <a:endParaRPr lang="en-US" sz="1600" dirty="0">
              <a:solidFill>
                <a:schemeClr val="dk1"/>
              </a:solidFill>
              <a:latin typeface="Calibri" panose="020F0502020204030204" pitchFamily="34" charset="0"/>
              <a:cs typeface="Calibri" panose="020F0502020204030204" pitchFamily="34" charset="0"/>
            </a:endParaRPr>
          </a:p>
          <a:p>
            <a:pPr marL="139700" lvl="0" algn="l" rtl="0">
              <a:lnSpc>
                <a:spcPct val="100000"/>
              </a:lnSpc>
              <a:spcBef>
                <a:spcPts val="1000"/>
              </a:spcBef>
              <a:spcAft>
                <a:spcPts val="0"/>
              </a:spcAft>
              <a:buClr>
                <a:schemeClr val="dk1"/>
              </a:buClr>
              <a:buSzPts val="1400"/>
            </a:pPr>
            <a:r>
              <a:rPr lang="en-US" b="1" dirty="0"/>
              <a:t>Potential future </a:t>
            </a:r>
            <a:r>
              <a:rPr lang="en-US" sz="1600" b="1" dirty="0">
                <a:solidFill>
                  <a:schemeClr val="dk1"/>
                </a:solidFill>
                <a:latin typeface="Calibri" panose="020F0502020204030204" pitchFamily="34" charset="0"/>
                <a:cs typeface="Calibri" panose="020F0502020204030204" pitchFamily="34" charset="0"/>
              </a:rPr>
              <a:t>work:</a:t>
            </a:r>
          </a:p>
          <a:p>
            <a:pPr marL="425450" lvl="0" indent="-285750" algn="l" rtl="0">
              <a:lnSpc>
                <a:spcPct val="100000"/>
              </a:lnSpc>
              <a:spcBef>
                <a:spcPts val="1000"/>
              </a:spcBef>
              <a:spcAft>
                <a:spcPts val="0"/>
              </a:spcAft>
              <a:buClr>
                <a:schemeClr val="dk1"/>
              </a:buClr>
              <a:buSzPts val="1400"/>
              <a:buFont typeface="Wingdings" pitchFamily="2" charset="2"/>
              <a:buChar char="§"/>
            </a:pPr>
            <a:r>
              <a:rPr lang="en-US" sz="1600" dirty="0">
                <a:solidFill>
                  <a:schemeClr val="dk1"/>
                </a:solidFill>
                <a:latin typeface="Calibri" panose="020F0502020204030204" pitchFamily="34" charset="0"/>
                <a:cs typeface="Calibri" panose="020F0502020204030204" pitchFamily="34" charset="0"/>
              </a:rPr>
              <a:t>MNCs’ investing preferences facing engaged reformer vs. developing democracy.</a:t>
            </a:r>
          </a:p>
          <a:p>
            <a:pPr marL="139700" lvl="2">
              <a:spcBef>
                <a:spcPts val="1000"/>
              </a:spcBef>
              <a:buClr>
                <a:schemeClr val="dk1"/>
              </a:buClr>
              <a:buSzPts val="1400"/>
            </a:pPr>
            <a:r>
              <a:rPr lang="en-US" sz="1600" dirty="0">
                <a:solidFill>
                  <a:schemeClr val="dk1"/>
                </a:solidFill>
                <a:latin typeface="Calibri" panose="020F0502020204030204" pitchFamily="34" charset="0"/>
                <a:cs typeface="Calibri" panose="020F0502020204030204" pitchFamily="34" charset="0"/>
              </a:rPr>
              <a:t>        e.g., Japanese MNCs in Vietnam &amp; the Philippines </a:t>
            </a:r>
          </a:p>
        </p:txBody>
      </p:sp>
      <p:sp>
        <p:nvSpPr>
          <p:cNvPr id="2" name="TextBox 1">
            <a:extLst>
              <a:ext uri="{FF2B5EF4-FFF2-40B4-BE49-F238E27FC236}">
                <a16:creationId xmlns:a16="http://schemas.microsoft.com/office/drawing/2014/main" id="{5B46117D-A526-8DBF-A01A-B148680B4AA4}"/>
              </a:ext>
            </a:extLst>
          </p:cNvPr>
          <p:cNvSpPr txBox="1"/>
          <p:nvPr/>
        </p:nvSpPr>
        <p:spPr>
          <a:xfrm>
            <a:off x="6936072" y="4339917"/>
            <a:ext cx="2097049" cy="523220"/>
          </a:xfrm>
          <a:prstGeom prst="rect">
            <a:avLst/>
          </a:prstGeom>
          <a:noFill/>
        </p:spPr>
        <p:txBody>
          <a:bodyPr wrap="none" rtlCol="0">
            <a:spAutoFit/>
          </a:bodyPr>
          <a:lstStyle/>
          <a:p>
            <a:r>
              <a:rPr lang="en-US" dirty="0"/>
              <a:t>Thank you!</a:t>
            </a:r>
          </a:p>
          <a:p>
            <a:r>
              <a:rPr lang="en-US" dirty="0" err="1"/>
              <a:t>gyean@fas.harvard.edu</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0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02">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02">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grpId="0" nodeType="clickEffect">
                                  <p:stCondLst>
                                    <p:cond delay="0"/>
                                  </p:stCondLst>
                                  <p:childTnLst>
                                    <p:set>
                                      <p:cBhvr>
                                        <p:cTn id="30" dur="1" fill="hold">
                                          <p:stCondLst>
                                            <p:cond delay="0"/>
                                          </p:stCondLst>
                                        </p:cTn>
                                        <p:tgtEl>
                                          <p:spTgt spid="2"/>
                                        </p:tgtEl>
                                        <p:attrNameLst>
                                          <p:attrName>style.visibility</p:attrName>
                                        </p:attrNameLst>
                                      </p:cBhvr>
                                      <p:to>
                                        <p:strVal val="visible"/>
                                      </p:to>
                                    </p:set>
                                    <p:animEffect transition="in" filter="blinds(horizontal)">
                                      <p:cBhvr>
                                        <p:cTn id="3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7B6E3D5-3AC3-63A3-464A-494544BD6D61}"/>
              </a:ext>
            </a:extLst>
          </p:cNvPr>
          <p:cNvSpPr txBox="1"/>
          <p:nvPr/>
        </p:nvSpPr>
        <p:spPr>
          <a:xfrm>
            <a:off x="1015999" y="820234"/>
            <a:ext cx="6925733" cy="2539670"/>
          </a:xfrm>
          <a:prstGeom prst="rect">
            <a:avLst/>
          </a:prstGeom>
          <a:noFill/>
        </p:spPr>
        <p:txBody>
          <a:bodyPr wrap="square">
            <a:spAutoFit/>
          </a:bodyPr>
          <a:lstStyle/>
          <a:p>
            <a:pPr>
              <a:lnSpc>
                <a:spcPct val="150000"/>
              </a:lnSpc>
            </a:pPr>
            <a:r>
              <a:rPr lang="en-US" sz="1600" i="1" dirty="0"/>
              <a:t>”… With the spectacular economic growth under nondemocracy in China, the eclipse of the Arab Spring, and the recent rise of populist politics in Europe and the United States, the view that </a:t>
            </a:r>
            <a:r>
              <a:rPr lang="en-US" sz="1600" i="1" u="sng" dirty="0"/>
              <a:t>democratic institutions</a:t>
            </a:r>
            <a:r>
              <a:rPr lang="en-US" sz="1600" b="1" i="1" u="sng" dirty="0"/>
              <a:t> </a:t>
            </a:r>
            <a:r>
              <a:rPr lang="en-US" sz="1600" i="1" u="sng" dirty="0"/>
              <a:t>are at best irrelevant and at worst a hindrance</a:t>
            </a:r>
            <a:r>
              <a:rPr lang="en-US" sz="1600" i="1" dirty="0"/>
              <a:t> for economic growth has become increasingly popular in both academia and policy discourse …</a:t>
            </a:r>
          </a:p>
          <a:p>
            <a:pPr>
              <a:lnSpc>
                <a:spcPct val="150000"/>
              </a:lnSpc>
            </a:pPr>
            <a:endParaRPr lang="en-US" sz="1200" dirty="0"/>
          </a:p>
          <a:p>
            <a:pPr algn="r">
              <a:lnSpc>
                <a:spcPct val="150000"/>
              </a:lnSpc>
            </a:pPr>
            <a:r>
              <a:rPr lang="en-US" sz="1600" dirty="0"/>
              <a:t>–– Acemoglu et al. 2019, JPE</a:t>
            </a:r>
          </a:p>
        </p:txBody>
      </p:sp>
      <p:sp>
        <p:nvSpPr>
          <p:cNvPr id="4" name="TextBox 3">
            <a:extLst>
              <a:ext uri="{FF2B5EF4-FFF2-40B4-BE49-F238E27FC236}">
                <a16:creationId xmlns:a16="http://schemas.microsoft.com/office/drawing/2014/main" id="{DD494A83-8E18-6555-87BF-4D7E79F0E1EC}"/>
              </a:ext>
            </a:extLst>
          </p:cNvPr>
          <p:cNvSpPr txBox="1"/>
          <p:nvPr/>
        </p:nvSpPr>
        <p:spPr>
          <a:xfrm>
            <a:off x="3276601" y="3953934"/>
            <a:ext cx="2654894" cy="369332"/>
          </a:xfrm>
          <a:prstGeom prst="rect">
            <a:avLst/>
          </a:prstGeom>
          <a:noFill/>
        </p:spPr>
        <p:txBody>
          <a:bodyPr wrap="none" rtlCol="0">
            <a:spAutoFit/>
          </a:bodyPr>
          <a:lstStyle/>
          <a:p>
            <a:r>
              <a:rPr lang="en-US" sz="1800" b="1" dirty="0">
                <a:sym typeface="Wingdings" pitchFamily="2" charset="2"/>
              </a:rPr>
              <a:t> Pessimistic &amp; why?</a:t>
            </a:r>
            <a:endParaRPr lang="en-US" sz="1800" b="1" dirty="0"/>
          </a:p>
        </p:txBody>
      </p:sp>
    </p:spTree>
    <p:extLst>
      <p:ext uri="{BB962C8B-B14F-4D97-AF65-F5344CB8AC3E}">
        <p14:creationId xmlns:p14="http://schemas.microsoft.com/office/powerpoint/2010/main" val="1233646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8"/>
        <p:cNvGrpSpPr/>
        <p:nvPr/>
      </p:nvGrpSpPr>
      <p:grpSpPr>
        <a:xfrm>
          <a:off x="0" y="0"/>
          <a:ext cx="0" cy="0"/>
          <a:chOff x="0" y="0"/>
          <a:chExt cx="0" cy="0"/>
        </a:xfrm>
      </p:grpSpPr>
      <p:sp>
        <p:nvSpPr>
          <p:cNvPr id="99" name="Google Shape;99;p17"/>
          <p:cNvSpPr/>
          <p:nvPr/>
        </p:nvSpPr>
        <p:spPr>
          <a:xfrm>
            <a:off x="0" y="488814"/>
            <a:ext cx="9144000" cy="552300"/>
          </a:xfrm>
          <a:prstGeom prst="rect">
            <a:avLst/>
          </a:prstGeom>
          <a:solidFill>
            <a:srgbClr val="3265B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i="0" u="none" strike="noStrike" cap="none">
              <a:solidFill>
                <a:schemeClr val="lt1"/>
              </a:solidFill>
            </a:endParaRPr>
          </a:p>
        </p:txBody>
      </p:sp>
      <p:sp>
        <p:nvSpPr>
          <p:cNvPr id="100" name="Google Shape;100;p17"/>
          <p:cNvSpPr txBox="1"/>
          <p:nvPr/>
        </p:nvSpPr>
        <p:spPr>
          <a:xfrm>
            <a:off x="367902" y="489633"/>
            <a:ext cx="8408100" cy="558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None/>
            </a:pPr>
            <a:r>
              <a:rPr lang="en-US" sz="2400" b="1" dirty="0">
                <a:solidFill>
                  <a:schemeClr val="bg1"/>
                </a:solidFill>
              </a:rPr>
              <a:t>What Does Literature Say?</a:t>
            </a:r>
            <a:endParaRPr sz="2400" b="1" dirty="0">
              <a:solidFill>
                <a:schemeClr val="lt1"/>
              </a:solidFill>
            </a:endParaRPr>
          </a:p>
        </p:txBody>
      </p:sp>
      <p:sp>
        <p:nvSpPr>
          <p:cNvPr id="101" name="Google Shape;101;p17"/>
          <p:cNvSpPr txBox="1"/>
          <p:nvPr/>
        </p:nvSpPr>
        <p:spPr>
          <a:xfrm>
            <a:off x="374673" y="1701608"/>
            <a:ext cx="4731490" cy="3571767"/>
          </a:xfrm>
          <a:prstGeom prst="rect">
            <a:avLst/>
          </a:prstGeom>
          <a:noFill/>
          <a:ln>
            <a:noFill/>
          </a:ln>
        </p:spPr>
        <p:txBody>
          <a:bodyPr spcFirstLastPara="1" wrap="square" lIns="91425" tIns="91425" rIns="91425" bIns="91425" anchor="t" anchorCtr="0">
            <a:noAutofit/>
          </a:bodyPr>
          <a:lstStyle/>
          <a:p>
            <a:pPr marL="457200" lvl="0" indent="-342900" algn="l" rtl="0">
              <a:lnSpc>
                <a:spcPct val="150000"/>
              </a:lnSpc>
              <a:spcBef>
                <a:spcPts val="0"/>
              </a:spcBef>
              <a:spcAft>
                <a:spcPts val="0"/>
              </a:spcAft>
              <a:buClr>
                <a:schemeClr val="dk1"/>
              </a:buClr>
              <a:buSzPts val="1800"/>
              <a:buChar char="●"/>
            </a:pPr>
            <a:r>
              <a:rPr lang="en-US" sz="1600" u="sng" dirty="0">
                <a:solidFill>
                  <a:schemeClr val="dk1"/>
                </a:solidFill>
                <a:latin typeface="Calibri" panose="020F0502020204030204" pitchFamily="34" charset="0"/>
                <a:cs typeface="Calibri" panose="020F0502020204030204" pitchFamily="34" charset="0"/>
              </a:rPr>
              <a:t>Growth</a:t>
            </a:r>
            <a:r>
              <a:rPr lang="en-US" sz="1600" dirty="0">
                <a:solidFill>
                  <a:schemeClr val="dk1"/>
                </a:solidFill>
                <a:latin typeface="Calibri" panose="020F0502020204030204" pitchFamily="34" charset="0"/>
                <a:cs typeface="Calibri" panose="020F0502020204030204" pitchFamily="34" charset="0"/>
              </a:rPr>
              <a:t>: mixed</a:t>
            </a:r>
          </a:p>
          <a:p>
            <a:pPr marL="114300" lvl="0" algn="l" rtl="0">
              <a:lnSpc>
                <a:spcPct val="150000"/>
              </a:lnSpc>
              <a:spcBef>
                <a:spcPts val="0"/>
              </a:spcBef>
              <a:spcAft>
                <a:spcPts val="0"/>
              </a:spcAft>
              <a:buClr>
                <a:schemeClr val="dk1"/>
              </a:buClr>
              <a:buSzPts val="1800"/>
            </a:pPr>
            <a:r>
              <a:rPr lang="en-US" sz="1200" dirty="0">
                <a:solidFill>
                  <a:srgbClr val="B7B7B7"/>
                </a:solidFill>
                <a:latin typeface="Calibri" panose="020F0502020204030204" pitchFamily="34" charset="0"/>
                <a:cs typeface="Calibri" panose="020F0502020204030204" pitchFamily="34" charset="0"/>
              </a:rPr>
              <a:t>         (</a:t>
            </a:r>
            <a:r>
              <a:rPr lang="en-US" sz="1200" dirty="0" err="1">
                <a:solidFill>
                  <a:srgbClr val="B7B7B7"/>
                </a:solidFill>
                <a:latin typeface="Calibri" panose="020F0502020204030204" pitchFamily="34" charset="0"/>
                <a:cs typeface="Calibri" panose="020F0502020204030204" pitchFamily="34" charset="0"/>
              </a:rPr>
              <a:t>Przeworski</a:t>
            </a:r>
            <a:r>
              <a:rPr lang="en-US" sz="1200" dirty="0">
                <a:solidFill>
                  <a:srgbClr val="B7B7B7"/>
                </a:solidFill>
                <a:latin typeface="Calibri" panose="020F0502020204030204" pitchFamily="34" charset="0"/>
                <a:cs typeface="Calibri" panose="020F0502020204030204" pitchFamily="34" charset="0"/>
              </a:rPr>
              <a:t> et al. 2000; Barro 1996)</a:t>
            </a:r>
            <a:endParaRPr sz="1600" dirty="0">
              <a:solidFill>
                <a:schemeClr val="dk1"/>
              </a:solidFill>
              <a:latin typeface="Calibri" panose="020F0502020204030204" pitchFamily="34" charset="0"/>
              <a:cs typeface="Calibri" panose="020F0502020204030204" pitchFamily="34" charset="0"/>
            </a:endParaRPr>
          </a:p>
          <a:p>
            <a:pPr marL="457200" lvl="0" indent="-342900" algn="l" rtl="0">
              <a:lnSpc>
                <a:spcPct val="150000"/>
              </a:lnSpc>
              <a:spcBef>
                <a:spcPts val="600"/>
              </a:spcBef>
              <a:spcAft>
                <a:spcPts val="0"/>
              </a:spcAft>
              <a:buClr>
                <a:schemeClr val="dk1"/>
              </a:buClr>
              <a:buSzPts val="1800"/>
              <a:buChar char="●"/>
            </a:pPr>
            <a:r>
              <a:rPr lang="en-US" sz="1600" u="sng" dirty="0">
                <a:solidFill>
                  <a:schemeClr val="dk1"/>
                </a:solidFill>
                <a:latin typeface="Calibri" panose="020F0502020204030204" pitchFamily="34" charset="0"/>
                <a:cs typeface="Calibri" panose="020F0502020204030204" pitchFamily="34" charset="0"/>
              </a:rPr>
              <a:t>Exports</a:t>
            </a:r>
            <a:r>
              <a:rPr lang="en-US" sz="1600" dirty="0">
                <a:solidFill>
                  <a:schemeClr val="dk1"/>
                </a:solidFill>
                <a:latin typeface="Calibri" panose="020F0502020204030204" pitchFamily="34" charset="0"/>
                <a:cs typeface="Calibri" panose="020F0502020204030204" pitchFamily="34" charset="0"/>
              </a:rPr>
              <a:t>: democracy is better </a:t>
            </a:r>
          </a:p>
          <a:p>
            <a:pPr marL="114300" lvl="0" algn="l" rtl="0">
              <a:spcAft>
                <a:spcPts val="0"/>
              </a:spcAft>
              <a:buClr>
                <a:schemeClr val="dk1"/>
              </a:buClr>
              <a:buSzPts val="1800"/>
            </a:pPr>
            <a:r>
              <a:rPr lang="en-US" sz="1600" dirty="0">
                <a:solidFill>
                  <a:schemeClr val="dk1"/>
                </a:solidFill>
                <a:latin typeface="Calibri" panose="020F0502020204030204" pitchFamily="34" charset="0"/>
                <a:cs typeface="Calibri" panose="020F0502020204030204" pitchFamily="34" charset="0"/>
              </a:rPr>
              <a:t>       </a:t>
            </a:r>
            <a:r>
              <a:rPr lang="en-US" sz="1200" dirty="0">
                <a:solidFill>
                  <a:srgbClr val="B7B7B7"/>
                </a:solidFill>
                <a:latin typeface="Calibri" panose="020F0502020204030204" pitchFamily="34" charset="0"/>
                <a:cs typeface="Calibri" panose="020F0502020204030204" pitchFamily="34" charset="0"/>
              </a:rPr>
              <a:t>(</a:t>
            </a:r>
            <a:r>
              <a:rPr lang="en-US" sz="1200" dirty="0" err="1">
                <a:solidFill>
                  <a:srgbClr val="B7B7B7"/>
                </a:solidFill>
                <a:latin typeface="Calibri" panose="020F0502020204030204" pitchFamily="34" charset="0"/>
                <a:cs typeface="Calibri" panose="020F0502020204030204" pitchFamily="34" charset="0"/>
              </a:rPr>
              <a:t>Eichengreen</a:t>
            </a:r>
            <a:r>
              <a:rPr lang="en-US" sz="1200" dirty="0">
                <a:solidFill>
                  <a:srgbClr val="B7B7B7"/>
                </a:solidFill>
                <a:latin typeface="Calibri" panose="020F0502020204030204" pitchFamily="34" charset="0"/>
                <a:cs typeface="Calibri" panose="020F0502020204030204" pitchFamily="34" charset="0"/>
              </a:rPr>
              <a:t> and </a:t>
            </a:r>
            <a:r>
              <a:rPr lang="en-US" sz="1200" dirty="0" err="1">
                <a:solidFill>
                  <a:srgbClr val="B7B7B7"/>
                </a:solidFill>
                <a:latin typeface="Calibri" panose="020F0502020204030204" pitchFamily="34" charset="0"/>
                <a:cs typeface="Calibri" panose="020F0502020204030204" pitchFamily="34" charset="0"/>
              </a:rPr>
              <a:t>Leblang</a:t>
            </a:r>
            <a:r>
              <a:rPr lang="en-US" sz="1200" dirty="0">
                <a:solidFill>
                  <a:srgbClr val="B7B7B7"/>
                </a:solidFill>
                <a:latin typeface="Calibri" panose="020F0502020204030204" pitchFamily="34" charset="0"/>
                <a:cs typeface="Calibri" panose="020F0502020204030204" pitchFamily="34" charset="0"/>
              </a:rPr>
              <a:t> 2007; Levchenko 2007; Yu 2010)</a:t>
            </a:r>
          </a:p>
          <a:p>
            <a:pPr marL="457200" indent="-342900">
              <a:lnSpc>
                <a:spcPct val="150000"/>
              </a:lnSpc>
              <a:spcBef>
                <a:spcPts val="600"/>
              </a:spcBef>
              <a:buClr>
                <a:schemeClr val="dk1"/>
              </a:buClr>
              <a:buSzPts val="1800"/>
              <a:buFont typeface="Arial"/>
              <a:buChar char="●"/>
            </a:pPr>
            <a:r>
              <a:rPr lang="en-US" sz="1600" u="sng" dirty="0">
                <a:solidFill>
                  <a:schemeClr val="dk1"/>
                </a:solidFill>
                <a:latin typeface="Calibri" panose="020F0502020204030204" pitchFamily="34" charset="0"/>
                <a:cs typeface="Calibri" panose="020F0502020204030204" pitchFamily="34" charset="0"/>
              </a:rPr>
              <a:t>Institutional theory</a:t>
            </a:r>
            <a:r>
              <a:rPr lang="en-US" sz="1600" dirty="0">
                <a:solidFill>
                  <a:schemeClr val="dk1"/>
                </a:solidFill>
                <a:latin typeface="Calibri" panose="020F0502020204030204" pitchFamily="34" charset="0"/>
                <a:cs typeface="Calibri" panose="020F0502020204030204" pitchFamily="34" charset="0"/>
              </a:rPr>
              <a:t>: inclusiveness is better </a:t>
            </a:r>
          </a:p>
          <a:p>
            <a:pPr marL="114300">
              <a:lnSpc>
                <a:spcPct val="150000"/>
              </a:lnSpc>
              <a:buClr>
                <a:schemeClr val="dk1"/>
              </a:buClr>
              <a:buSzPts val="1800"/>
            </a:pPr>
            <a:r>
              <a:rPr lang="en-US" sz="1200" dirty="0">
                <a:solidFill>
                  <a:srgbClr val="B7B7B7"/>
                </a:solidFill>
                <a:latin typeface="Calibri" panose="020F0502020204030204" pitchFamily="34" charset="0"/>
                <a:cs typeface="Calibri" panose="020F0502020204030204" pitchFamily="34" charset="0"/>
              </a:rPr>
              <a:t>         (Acemoglu et al. 2001; Acemoglu et al. 2012; North 1990)</a:t>
            </a:r>
          </a:p>
          <a:p>
            <a:pPr marL="457200" lvl="0" indent="-342900">
              <a:lnSpc>
                <a:spcPct val="150000"/>
              </a:lnSpc>
              <a:spcBef>
                <a:spcPts val="600"/>
              </a:spcBef>
              <a:buClr>
                <a:schemeClr val="dk1"/>
              </a:buClr>
              <a:buSzPts val="1800"/>
              <a:buChar char="●"/>
            </a:pPr>
            <a:endParaRPr lang="en-US" sz="1200" dirty="0">
              <a:solidFill>
                <a:srgbClr val="B7B7B7"/>
              </a:solidFill>
              <a:latin typeface="Calibri" panose="020F0502020204030204" pitchFamily="34" charset="0"/>
              <a:cs typeface="Calibri" panose="020F0502020204030204" pitchFamily="34" charset="0"/>
            </a:endParaRPr>
          </a:p>
          <a:p>
            <a:pPr marL="114300">
              <a:lnSpc>
                <a:spcPct val="150000"/>
              </a:lnSpc>
              <a:buClr>
                <a:schemeClr val="dk1"/>
              </a:buClr>
              <a:buSzPts val="1800"/>
            </a:pPr>
            <a:endParaRPr lang="en-US" sz="1200" dirty="0">
              <a:solidFill>
                <a:srgbClr val="B7B7B7"/>
              </a:solidFill>
              <a:latin typeface="Calibri" panose="020F0502020204030204" pitchFamily="34" charset="0"/>
              <a:cs typeface="Calibri" panose="020F0502020204030204" pitchFamily="34" charset="0"/>
            </a:endParaRPr>
          </a:p>
          <a:p>
            <a:pPr marL="457200" lvl="0" indent="-342900" algn="l" rtl="0">
              <a:lnSpc>
                <a:spcPct val="150000"/>
              </a:lnSpc>
              <a:spcBef>
                <a:spcPts val="600"/>
              </a:spcBef>
              <a:spcAft>
                <a:spcPts val="0"/>
              </a:spcAft>
              <a:buClr>
                <a:schemeClr val="dk1"/>
              </a:buClr>
              <a:buSzPts val="1800"/>
              <a:buChar char="●"/>
            </a:pPr>
            <a:endParaRPr sz="1200" dirty="0">
              <a:solidFill>
                <a:srgbClr val="B7B7B7"/>
              </a:solidFill>
              <a:latin typeface="Calibri" panose="020F0502020204030204" pitchFamily="34" charset="0"/>
              <a:cs typeface="Calibri" panose="020F0502020204030204" pitchFamily="34" charset="0"/>
            </a:endParaRPr>
          </a:p>
          <a:p>
            <a:pPr marL="0" lvl="0" indent="0" algn="l" rtl="0">
              <a:spcBef>
                <a:spcPts val="0"/>
              </a:spcBef>
              <a:spcAft>
                <a:spcPts val="0"/>
              </a:spcAft>
              <a:buNone/>
            </a:pPr>
            <a:endParaRPr sz="1600" dirty="0">
              <a:solidFill>
                <a:schemeClr val="dk1"/>
              </a:solidFill>
              <a:latin typeface="Calibri" panose="020F0502020204030204" pitchFamily="34" charset="0"/>
              <a:cs typeface="Calibri" panose="020F0502020204030204" pitchFamily="34" charset="0"/>
            </a:endParaRPr>
          </a:p>
          <a:p>
            <a:pPr marL="914400" lvl="0" indent="0" algn="l" rtl="0">
              <a:spcBef>
                <a:spcPts val="0"/>
              </a:spcBef>
              <a:spcAft>
                <a:spcPts val="0"/>
              </a:spcAft>
              <a:buNone/>
            </a:pPr>
            <a:endParaRPr sz="1600" b="1" i="1" dirty="0">
              <a:solidFill>
                <a:schemeClr val="dk1"/>
              </a:solidFill>
              <a:latin typeface="Calibri" panose="020F0502020204030204" pitchFamily="34" charset="0"/>
              <a:cs typeface="Calibri" panose="020F0502020204030204" pitchFamily="34" charset="0"/>
            </a:endParaRPr>
          </a:p>
          <a:p>
            <a:pPr marL="914400" lvl="0" indent="0" algn="l" rtl="0">
              <a:spcBef>
                <a:spcPts val="0"/>
              </a:spcBef>
              <a:spcAft>
                <a:spcPts val="0"/>
              </a:spcAft>
              <a:buNone/>
            </a:pPr>
            <a:endParaRPr sz="1600" b="1" i="1" dirty="0">
              <a:solidFill>
                <a:schemeClr val="dk1"/>
              </a:solidFill>
              <a:latin typeface="Calibri" panose="020F0502020204030204" pitchFamily="34" charset="0"/>
              <a:cs typeface="Calibri" panose="020F0502020204030204" pitchFamily="34" charset="0"/>
            </a:endParaRPr>
          </a:p>
          <a:p>
            <a:pPr marL="914400" lvl="0" indent="0" algn="l" rtl="0">
              <a:spcBef>
                <a:spcPts val="0"/>
              </a:spcBef>
              <a:spcAft>
                <a:spcPts val="0"/>
              </a:spcAft>
              <a:buNone/>
            </a:pPr>
            <a:endParaRPr sz="1600" b="1" i="1" dirty="0">
              <a:solidFill>
                <a:schemeClr val="dk1"/>
              </a:solidFill>
              <a:latin typeface="Calibri" panose="020F0502020204030204" pitchFamily="34" charset="0"/>
              <a:cs typeface="Calibri" panose="020F0502020204030204" pitchFamily="34" charset="0"/>
            </a:endParaRPr>
          </a:p>
          <a:p>
            <a:pPr marL="914400" lvl="0" indent="0" algn="l" rtl="0">
              <a:spcBef>
                <a:spcPts val="0"/>
              </a:spcBef>
              <a:spcAft>
                <a:spcPts val="0"/>
              </a:spcAft>
              <a:buNone/>
            </a:pPr>
            <a:endParaRPr sz="1600" b="1" i="1" dirty="0">
              <a:solidFill>
                <a:schemeClr val="dk1"/>
              </a:solidFill>
              <a:latin typeface="Calibri" panose="020F0502020204030204" pitchFamily="34" charset="0"/>
              <a:cs typeface="Calibri" panose="020F0502020204030204" pitchFamily="34" charset="0"/>
            </a:endParaRPr>
          </a:p>
          <a:p>
            <a:pPr marL="914400" lvl="0" indent="0" algn="l" rtl="0">
              <a:spcBef>
                <a:spcPts val="0"/>
              </a:spcBef>
              <a:spcAft>
                <a:spcPts val="0"/>
              </a:spcAft>
              <a:buNone/>
            </a:pPr>
            <a:endParaRPr sz="1600" b="1" i="1" dirty="0">
              <a:solidFill>
                <a:schemeClr val="dk1"/>
              </a:solidFill>
              <a:latin typeface="Calibri" panose="020F0502020204030204" pitchFamily="34" charset="0"/>
              <a:cs typeface="Calibri" panose="020F0502020204030204" pitchFamily="34" charset="0"/>
            </a:endParaRPr>
          </a:p>
          <a:p>
            <a:pPr marL="0" lvl="0" indent="0" algn="l" rtl="0">
              <a:spcBef>
                <a:spcPts val="0"/>
              </a:spcBef>
              <a:spcAft>
                <a:spcPts val="0"/>
              </a:spcAft>
              <a:buNone/>
            </a:pPr>
            <a:endParaRPr sz="1600" dirty="0">
              <a:solidFill>
                <a:schemeClr val="dk1"/>
              </a:solidFill>
              <a:latin typeface="Calibri" panose="020F0502020204030204" pitchFamily="34" charset="0"/>
              <a:cs typeface="Calibri" panose="020F0502020204030204" pitchFamily="34" charset="0"/>
            </a:endParaRPr>
          </a:p>
          <a:p>
            <a:pPr marL="0" lvl="0" indent="0" algn="l" rtl="0">
              <a:spcBef>
                <a:spcPts val="0"/>
              </a:spcBef>
              <a:spcAft>
                <a:spcPts val="0"/>
              </a:spcAft>
              <a:buNone/>
            </a:pPr>
            <a:endParaRPr sz="1600" dirty="0">
              <a:solidFill>
                <a:schemeClr val="dk1"/>
              </a:solidFill>
              <a:latin typeface="Calibri" panose="020F0502020204030204" pitchFamily="34" charset="0"/>
              <a:cs typeface="Calibri" panose="020F0502020204030204" pitchFamily="34" charset="0"/>
            </a:endParaRPr>
          </a:p>
        </p:txBody>
      </p:sp>
      <p:sp>
        <p:nvSpPr>
          <p:cNvPr id="102" name="Google Shape;102;p17"/>
          <p:cNvSpPr txBox="1"/>
          <p:nvPr/>
        </p:nvSpPr>
        <p:spPr>
          <a:xfrm>
            <a:off x="5579600" y="2271571"/>
            <a:ext cx="3659290" cy="1692741"/>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Clr>
                <a:schemeClr val="dk1"/>
              </a:buClr>
              <a:buSzPts val="1400"/>
              <a:buChar char="●"/>
            </a:pPr>
            <a:r>
              <a:rPr lang="en-US" dirty="0">
                <a:solidFill>
                  <a:schemeClr val="dk1"/>
                </a:solidFill>
                <a:latin typeface="Calibri" panose="020F0502020204030204" pitchFamily="34" charset="0"/>
                <a:cs typeface="Calibri" panose="020F0502020204030204" pitchFamily="34" charset="0"/>
              </a:rPr>
              <a:t>Mostly use </a:t>
            </a:r>
            <a:r>
              <a:rPr lang="en-US" dirty="0">
                <a:solidFill>
                  <a:srgbClr val="C00000"/>
                </a:solidFill>
                <a:latin typeface="Calibri" panose="020F0502020204030204" pitchFamily="34" charset="0"/>
                <a:cs typeface="Calibri" panose="020F0502020204030204" pitchFamily="34" charset="0"/>
              </a:rPr>
              <a:t>pre-2000 data</a:t>
            </a:r>
            <a:endParaRPr dirty="0">
              <a:solidFill>
                <a:srgbClr val="C00000"/>
              </a:solidFill>
              <a:latin typeface="Calibri" panose="020F0502020204030204" pitchFamily="34" charset="0"/>
              <a:cs typeface="Calibri" panose="020F0502020204030204" pitchFamily="34" charset="0"/>
            </a:endParaRPr>
          </a:p>
          <a:p>
            <a:pPr marL="457200" lvl="0" indent="0" algn="l" rtl="0">
              <a:spcBef>
                <a:spcPts val="0"/>
              </a:spcBef>
              <a:spcAft>
                <a:spcPts val="0"/>
              </a:spcAft>
              <a:buNone/>
            </a:pPr>
            <a:endParaRPr dirty="0">
              <a:solidFill>
                <a:schemeClr val="dk1"/>
              </a:solidFill>
              <a:latin typeface="Calibri" panose="020F0502020204030204" pitchFamily="34" charset="0"/>
              <a:cs typeface="Calibri" panose="020F0502020204030204" pitchFamily="34" charset="0"/>
            </a:endParaRPr>
          </a:p>
          <a:p>
            <a:pPr marL="457200" lvl="0" indent="-317500" algn="l" rtl="0">
              <a:spcBef>
                <a:spcPts val="0"/>
              </a:spcBef>
              <a:spcAft>
                <a:spcPts val="0"/>
              </a:spcAft>
              <a:buClr>
                <a:schemeClr val="dk1"/>
              </a:buClr>
              <a:buSzPts val="1400"/>
              <a:buChar char="●"/>
            </a:pPr>
            <a:r>
              <a:rPr lang="en-US" dirty="0">
                <a:solidFill>
                  <a:schemeClr val="dk1"/>
                </a:solidFill>
                <a:latin typeface="Calibri" panose="020F0502020204030204" pitchFamily="34" charset="0"/>
                <a:cs typeface="Calibri" panose="020F0502020204030204" pitchFamily="34" charset="0"/>
              </a:rPr>
              <a:t>Primarily on </a:t>
            </a:r>
            <a:r>
              <a:rPr lang="en-US" dirty="0">
                <a:solidFill>
                  <a:srgbClr val="C00000"/>
                </a:solidFill>
                <a:latin typeface="Calibri" panose="020F0502020204030204" pitchFamily="34" charset="0"/>
                <a:cs typeface="Calibri" panose="020F0502020204030204" pitchFamily="34" charset="0"/>
              </a:rPr>
              <a:t>internal mechanisms</a:t>
            </a:r>
          </a:p>
          <a:p>
            <a:pPr marL="457200" lvl="0" indent="-317500" algn="l" rtl="0">
              <a:spcBef>
                <a:spcPts val="0"/>
              </a:spcBef>
              <a:spcAft>
                <a:spcPts val="0"/>
              </a:spcAft>
              <a:buClr>
                <a:schemeClr val="dk1"/>
              </a:buClr>
              <a:buSzPts val="1400"/>
              <a:buChar char="●"/>
            </a:pPr>
            <a:endParaRPr dirty="0">
              <a:solidFill>
                <a:schemeClr val="dk1"/>
              </a:solidFill>
              <a:latin typeface="Calibri" panose="020F0502020204030204" pitchFamily="34" charset="0"/>
              <a:cs typeface="Calibri" panose="020F0502020204030204" pitchFamily="34" charset="0"/>
            </a:endParaRPr>
          </a:p>
          <a:p>
            <a:pPr marL="457200" lvl="0" indent="-317500" algn="l" rtl="0">
              <a:spcBef>
                <a:spcPts val="0"/>
              </a:spcBef>
              <a:spcAft>
                <a:spcPts val="0"/>
              </a:spcAft>
              <a:buClr>
                <a:schemeClr val="dk1"/>
              </a:buClr>
              <a:buSzPts val="1400"/>
              <a:buChar char="●"/>
            </a:pPr>
            <a:r>
              <a:rPr lang="en-US" dirty="0">
                <a:solidFill>
                  <a:schemeClr val="dk1"/>
                </a:solidFill>
                <a:latin typeface="Calibri" panose="020F0502020204030204" pitchFamily="34" charset="0"/>
                <a:cs typeface="Calibri" panose="020F0502020204030204" pitchFamily="34" charset="0"/>
              </a:rPr>
              <a:t>Ignores </a:t>
            </a:r>
            <a:r>
              <a:rPr lang="en-US" dirty="0">
                <a:solidFill>
                  <a:srgbClr val="C00000"/>
                </a:solidFill>
                <a:latin typeface="Calibri" panose="020F0502020204030204" pitchFamily="34" charset="0"/>
                <a:cs typeface="Calibri" panose="020F0502020204030204" pitchFamily="34" charset="0"/>
              </a:rPr>
              <a:t>contextual transformation</a:t>
            </a:r>
            <a:r>
              <a:rPr lang="en-US" dirty="0">
                <a:solidFill>
                  <a:schemeClr val="dk1"/>
                </a:solidFill>
                <a:latin typeface="Calibri" panose="020F0502020204030204" pitchFamily="34" charset="0"/>
                <a:cs typeface="Calibri" panose="020F0502020204030204" pitchFamily="34" charset="0"/>
              </a:rPr>
              <a:t>: post-1990 </a:t>
            </a:r>
            <a:r>
              <a:rPr lang="en-US" dirty="0">
                <a:solidFill>
                  <a:schemeClr val="tx1"/>
                </a:solidFill>
                <a:latin typeface="Calibri" panose="020F0502020204030204" pitchFamily="34" charset="0"/>
                <a:cs typeface="Calibri" panose="020F0502020204030204" pitchFamily="34" charset="0"/>
              </a:rPr>
              <a:t>globalization</a:t>
            </a:r>
          </a:p>
          <a:p>
            <a:pPr marL="457200" lvl="0" indent="-317500" algn="l" rtl="0">
              <a:spcBef>
                <a:spcPts val="0"/>
              </a:spcBef>
              <a:spcAft>
                <a:spcPts val="0"/>
              </a:spcAft>
              <a:buClr>
                <a:schemeClr val="dk1"/>
              </a:buClr>
              <a:buSzPts val="1400"/>
              <a:buChar char="●"/>
            </a:pPr>
            <a:endParaRPr lang="en-US" dirty="0">
              <a:solidFill>
                <a:srgbClr val="C00000"/>
              </a:solidFill>
              <a:latin typeface="Calibri" panose="020F0502020204030204" pitchFamily="34" charset="0"/>
              <a:cs typeface="Calibri" panose="020F0502020204030204" pitchFamily="34" charset="0"/>
            </a:endParaRPr>
          </a:p>
        </p:txBody>
      </p:sp>
      <p:pic>
        <p:nvPicPr>
          <p:cNvPr id="103" name="Google Shape;103;p17"/>
          <p:cNvPicPr preferRelativeResize="0"/>
          <p:nvPr/>
        </p:nvPicPr>
        <p:blipFill>
          <a:blip r:embed="rId3">
            <a:alphaModFix/>
          </a:blip>
          <a:stretch>
            <a:fillRect/>
          </a:stretch>
        </p:blipFill>
        <p:spPr>
          <a:xfrm>
            <a:off x="5263975" y="1854200"/>
            <a:ext cx="315625" cy="2137544"/>
          </a:xfrm>
          <a:prstGeom prst="rect">
            <a:avLst/>
          </a:prstGeom>
          <a:noFill/>
          <a:ln>
            <a:noFill/>
          </a:ln>
        </p:spPr>
      </p:pic>
    </p:spTree>
    <p:extLst>
      <p:ext uri="{BB962C8B-B14F-4D97-AF65-F5344CB8AC3E}">
        <p14:creationId xmlns:p14="http://schemas.microsoft.com/office/powerpoint/2010/main" val="3081981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1">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1">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1">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1">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1">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199;p30">
            <a:extLst>
              <a:ext uri="{FF2B5EF4-FFF2-40B4-BE49-F238E27FC236}">
                <a16:creationId xmlns:a16="http://schemas.microsoft.com/office/drawing/2014/main" id="{AEB12EA7-1A5A-9680-7E3B-1B8C9E88A835}"/>
              </a:ext>
            </a:extLst>
          </p:cNvPr>
          <p:cNvSpPr/>
          <p:nvPr/>
        </p:nvSpPr>
        <p:spPr>
          <a:xfrm>
            <a:off x="0" y="536941"/>
            <a:ext cx="9144000" cy="552300"/>
          </a:xfrm>
          <a:prstGeom prst="rect">
            <a:avLst/>
          </a:prstGeom>
          <a:solidFill>
            <a:srgbClr val="3265B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i="0" u="none" strike="noStrike" cap="none">
              <a:solidFill>
                <a:schemeClr val="lt1"/>
              </a:solidFill>
            </a:endParaRPr>
          </a:p>
        </p:txBody>
      </p:sp>
      <p:sp>
        <p:nvSpPr>
          <p:cNvPr id="2" name="TextBox 1">
            <a:extLst>
              <a:ext uri="{FF2B5EF4-FFF2-40B4-BE49-F238E27FC236}">
                <a16:creationId xmlns:a16="http://schemas.microsoft.com/office/drawing/2014/main" id="{C3147E73-50B4-A73D-AC0C-A6102C4CD923}"/>
              </a:ext>
            </a:extLst>
          </p:cNvPr>
          <p:cNvSpPr txBox="1"/>
          <p:nvPr/>
        </p:nvSpPr>
        <p:spPr>
          <a:xfrm>
            <a:off x="197764" y="571529"/>
            <a:ext cx="8294258" cy="523220"/>
          </a:xfrm>
          <a:prstGeom prst="rect">
            <a:avLst/>
          </a:prstGeom>
          <a:noFill/>
        </p:spPr>
        <p:txBody>
          <a:bodyPr wrap="none" rtlCol="0">
            <a:spAutoFit/>
          </a:bodyPr>
          <a:lstStyle/>
          <a:p>
            <a:r>
              <a:rPr lang="en-US" sz="2800" b="1" dirty="0">
                <a:solidFill>
                  <a:schemeClr val="bg1"/>
                </a:solidFill>
              </a:rPr>
              <a:t>Historical Big Pict.: Contextual Transformation</a:t>
            </a:r>
          </a:p>
        </p:txBody>
      </p:sp>
      <p:sp>
        <p:nvSpPr>
          <p:cNvPr id="7" name="TextBox 6">
            <a:extLst>
              <a:ext uri="{FF2B5EF4-FFF2-40B4-BE49-F238E27FC236}">
                <a16:creationId xmlns:a16="http://schemas.microsoft.com/office/drawing/2014/main" id="{95ACC30A-02C1-2EF3-F46E-780F55970E42}"/>
              </a:ext>
            </a:extLst>
          </p:cNvPr>
          <p:cNvSpPr txBox="1"/>
          <p:nvPr/>
        </p:nvSpPr>
        <p:spPr>
          <a:xfrm>
            <a:off x="325781" y="1535001"/>
            <a:ext cx="3944468" cy="1523494"/>
          </a:xfrm>
          <a:prstGeom prst="rect">
            <a:avLst/>
          </a:prstGeom>
          <a:noFill/>
        </p:spPr>
        <p:txBody>
          <a:bodyPr wrap="square">
            <a:spAutoFit/>
          </a:bodyPr>
          <a:lstStyle/>
          <a:p>
            <a:r>
              <a:rPr lang="en-US" sz="1600" b="1" dirty="0"/>
              <a:t>Pre-1990 (Cold War): </a:t>
            </a:r>
          </a:p>
          <a:p>
            <a:pPr marL="285750" indent="-285750">
              <a:spcBef>
                <a:spcPts val="600"/>
              </a:spcBef>
              <a:buFont typeface="Arial" panose="020B0604020202020204" pitchFamily="34" charset="0"/>
              <a:buChar char="•"/>
            </a:pPr>
            <a:r>
              <a:rPr lang="en-US" sz="1200" dirty="0"/>
              <a:t>Limited econ exchange, regional blocs</a:t>
            </a:r>
          </a:p>
          <a:p>
            <a:pPr marL="285750" indent="-285750">
              <a:spcBef>
                <a:spcPts val="600"/>
              </a:spcBef>
              <a:buFont typeface="Arial" panose="020B0604020202020204" pitchFamily="34" charset="0"/>
              <a:buChar char="•"/>
            </a:pPr>
            <a:r>
              <a:rPr lang="en-US" sz="1200" dirty="0"/>
              <a:t>Many dev nations closed/inward-looking (e.g., ISI), “trade skepticism” </a:t>
            </a:r>
            <a:r>
              <a:rPr lang="en-US" sz="1200" dirty="0">
                <a:solidFill>
                  <a:schemeClr val="bg2">
                    <a:lumMod val="60000"/>
                    <a:lumOff val="40000"/>
                  </a:schemeClr>
                </a:solidFill>
              </a:rPr>
              <a:t> </a:t>
            </a:r>
            <a:r>
              <a:rPr lang="en-US" sz="1000" dirty="0">
                <a:solidFill>
                  <a:schemeClr val="bg2">
                    <a:lumMod val="60000"/>
                    <a:lumOff val="40000"/>
                  </a:schemeClr>
                </a:solidFill>
              </a:rPr>
              <a:t>(Sachs and Warner 1995)</a:t>
            </a:r>
            <a:endParaRPr lang="en-US" sz="1000" dirty="0"/>
          </a:p>
          <a:p>
            <a:pPr marL="285750" indent="-285750">
              <a:spcBef>
                <a:spcPts val="600"/>
              </a:spcBef>
              <a:buFont typeface="Arial" panose="020B0604020202020204" pitchFamily="34" charset="0"/>
              <a:buChar char="•"/>
            </a:pPr>
            <a:r>
              <a:rPr lang="en-US" sz="1200" dirty="0"/>
              <a:t>Stagnation/crisis in 1980s-90s  </a:t>
            </a:r>
            <a:endParaRPr lang="en-US" sz="1200" dirty="0">
              <a:solidFill>
                <a:schemeClr val="bg2">
                  <a:lumMod val="60000"/>
                  <a:lumOff val="40000"/>
                </a:schemeClr>
              </a:solidFill>
            </a:endParaRPr>
          </a:p>
          <a:p>
            <a:endParaRPr lang="en-US" dirty="0"/>
          </a:p>
        </p:txBody>
      </p:sp>
      <p:sp>
        <p:nvSpPr>
          <p:cNvPr id="10" name="TextBox 9">
            <a:extLst>
              <a:ext uri="{FF2B5EF4-FFF2-40B4-BE49-F238E27FC236}">
                <a16:creationId xmlns:a16="http://schemas.microsoft.com/office/drawing/2014/main" id="{E9D198EB-2672-2F1F-152E-1848504E1008}"/>
              </a:ext>
            </a:extLst>
          </p:cNvPr>
          <p:cNvSpPr txBox="1"/>
          <p:nvPr/>
        </p:nvSpPr>
        <p:spPr>
          <a:xfrm>
            <a:off x="6784999" y="3624418"/>
            <a:ext cx="1597591" cy="577081"/>
          </a:xfrm>
          <a:prstGeom prst="rect">
            <a:avLst/>
          </a:prstGeom>
          <a:noFill/>
        </p:spPr>
        <p:txBody>
          <a:bodyPr wrap="square" rtlCol="0">
            <a:spAutoFit/>
          </a:bodyPr>
          <a:lstStyle/>
          <a:p>
            <a:r>
              <a:rPr lang="en-US" sz="1050" dirty="0">
                <a:sym typeface="Wingdings" pitchFamily="2" charset="2"/>
              </a:rPr>
              <a:t>Critical for autocracy: weak internal demand &amp; credibility</a:t>
            </a:r>
            <a:endParaRPr lang="en-US" sz="1200" dirty="0"/>
          </a:p>
        </p:txBody>
      </p:sp>
      <p:sp>
        <p:nvSpPr>
          <p:cNvPr id="11" name="TextBox 10">
            <a:extLst>
              <a:ext uri="{FF2B5EF4-FFF2-40B4-BE49-F238E27FC236}">
                <a16:creationId xmlns:a16="http://schemas.microsoft.com/office/drawing/2014/main" id="{D8D106A6-E1EC-D4B6-F173-DCDD4D0315E2}"/>
              </a:ext>
            </a:extLst>
          </p:cNvPr>
          <p:cNvSpPr txBox="1"/>
          <p:nvPr/>
        </p:nvSpPr>
        <p:spPr>
          <a:xfrm rot="5246917">
            <a:off x="7264761" y="3275352"/>
            <a:ext cx="377026" cy="307777"/>
          </a:xfrm>
          <a:prstGeom prst="rect">
            <a:avLst/>
          </a:prstGeom>
          <a:noFill/>
        </p:spPr>
        <p:txBody>
          <a:bodyPr wrap="none" rtlCol="0">
            <a:spAutoFit/>
          </a:bodyPr>
          <a:lstStyle/>
          <a:p>
            <a:r>
              <a:rPr lang="en-US" dirty="0">
                <a:sym typeface="Wingdings" pitchFamily="2" charset="2"/>
              </a:rPr>
              <a:t></a:t>
            </a:r>
            <a:endParaRPr lang="en-US" dirty="0"/>
          </a:p>
        </p:txBody>
      </p:sp>
      <p:sp>
        <p:nvSpPr>
          <p:cNvPr id="12" name="TextBox 11">
            <a:extLst>
              <a:ext uri="{FF2B5EF4-FFF2-40B4-BE49-F238E27FC236}">
                <a16:creationId xmlns:a16="http://schemas.microsoft.com/office/drawing/2014/main" id="{026975EB-72A1-41F9-4214-73F56E54A866}"/>
              </a:ext>
            </a:extLst>
          </p:cNvPr>
          <p:cNvSpPr txBox="1"/>
          <p:nvPr/>
        </p:nvSpPr>
        <p:spPr>
          <a:xfrm>
            <a:off x="4873752" y="1361450"/>
            <a:ext cx="3843883" cy="2139047"/>
          </a:xfrm>
          <a:prstGeom prst="rect">
            <a:avLst/>
          </a:prstGeom>
          <a:noFill/>
        </p:spPr>
        <p:txBody>
          <a:bodyPr wrap="square" rtlCol="0">
            <a:spAutoFit/>
          </a:bodyPr>
          <a:lstStyle/>
          <a:p>
            <a:endParaRPr lang="en-US" sz="1200" dirty="0"/>
          </a:p>
          <a:p>
            <a:r>
              <a:rPr lang="en-US" sz="1600" b="1" dirty="0"/>
              <a:t>Post-1990: </a:t>
            </a:r>
          </a:p>
          <a:p>
            <a:pPr marL="285750" indent="-285750">
              <a:spcBef>
                <a:spcPts val="600"/>
              </a:spcBef>
              <a:buFont typeface="Arial" panose="020B0604020202020204" pitchFamily="34" charset="0"/>
              <a:buChar char="•"/>
            </a:pPr>
            <a:r>
              <a:rPr lang="en-US" sz="1200" dirty="0"/>
              <a:t>“Hyper-globalization”: trade, finance, GVC … </a:t>
            </a:r>
            <a:r>
              <a:rPr lang="en-US" sz="1000" dirty="0">
                <a:solidFill>
                  <a:schemeClr val="bg2">
                    <a:lumMod val="60000"/>
                    <a:lumOff val="40000"/>
                  </a:schemeClr>
                </a:solidFill>
              </a:rPr>
              <a:t>(Baldwin 2016; Rodrik 2012)</a:t>
            </a:r>
          </a:p>
          <a:p>
            <a:pPr marL="285750" indent="-285750">
              <a:spcBef>
                <a:spcPts val="600"/>
              </a:spcBef>
              <a:buFont typeface="Arial" panose="020B0604020202020204" pitchFamily="34" charset="0"/>
              <a:buChar char="•"/>
            </a:pPr>
            <a:r>
              <a:rPr lang="en-US" sz="1200" dirty="0"/>
              <a:t>Market-oriented, outward-looking reforms</a:t>
            </a:r>
          </a:p>
          <a:p>
            <a:pPr marL="285750" indent="-285750">
              <a:spcBef>
                <a:spcPts val="600"/>
              </a:spcBef>
              <a:buFont typeface="Arial" panose="020B0604020202020204" pitchFamily="34" charset="0"/>
              <a:buChar char="•"/>
            </a:pPr>
            <a:r>
              <a:rPr lang="en-US" sz="1200" dirty="0"/>
              <a:t>Western engagement (e.g., WTO/IMF): credibility, market access, capital, technology … </a:t>
            </a:r>
            <a:r>
              <a:rPr lang="en-US" sz="1000" dirty="0">
                <a:solidFill>
                  <a:schemeClr val="bg2">
                    <a:lumMod val="60000"/>
                    <a:lumOff val="40000"/>
                  </a:schemeClr>
                </a:solidFill>
              </a:rPr>
              <a:t>(Arias et al. 2018; </a:t>
            </a:r>
            <a:r>
              <a:rPr lang="en-US" sz="1000" dirty="0" err="1">
                <a:solidFill>
                  <a:schemeClr val="bg2">
                    <a:lumMod val="60000"/>
                    <a:lumOff val="40000"/>
                  </a:schemeClr>
                </a:solidFill>
              </a:rPr>
              <a:t>Baccini</a:t>
            </a:r>
            <a:r>
              <a:rPr lang="en-US" sz="1000" dirty="0">
                <a:solidFill>
                  <a:schemeClr val="bg2">
                    <a:lumMod val="60000"/>
                    <a:lumOff val="40000"/>
                  </a:schemeClr>
                </a:solidFill>
              </a:rPr>
              <a:t> and </a:t>
            </a:r>
            <a:r>
              <a:rPr lang="en-US" sz="1000" dirty="0" err="1">
                <a:solidFill>
                  <a:schemeClr val="bg2">
                    <a:lumMod val="60000"/>
                    <a:lumOff val="40000"/>
                  </a:schemeClr>
                </a:solidFill>
              </a:rPr>
              <a:t>Urpelainen</a:t>
            </a:r>
            <a:r>
              <a:rPr lang="en-US" sz="1000" dirty="0">
                <a:solidFill>
                  <a:schemeClr val="bg2">
                    <a:lumMod val="60000"/>
                    <a:lumOff val="40000"/>
                  </a:schemeClr>
                </a:solidFill>
              </a:rPr>
              <a:t> 2015; Baldwin 2016; Hafner-Burton and Schneider 2019). </a:t>
            </a:r>
          </a:p>
          <a:p>
            <a:endParaRPr lang="en-US" sz="1200" dirty="0"/>
          </a:p>
        </p:txBody>
      </p:sp>
    </p:spTree>
    <p:extLst>
      <p:ext uri="{BB962C8B-B14F-4D97-AF65-F5344CB8AC3E}">
        <p14:creationId xmlns:p14="http://schemas.microsoft.com/office/powerpoint/2010/main" val="466423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2">
                                            <p:txEl>
                                              <p:pRg st="3" end="3"/>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199;p30">
            <a:extLst>
              <a:ext uri="{FF2B5EF4-FFF2-40B4-BE49-F238E27FC236}">
                <a16:creationId xmlns:a16="http://schemas.microsoft.com/office/drawing/2014/main" id="{AEB12EA7-1A5A-9680-7E3B-1B8C9E88A835}"/>
              </a:ext>
            </a:extLst>
          </p:cNvPr>
          <p:cNvSpPr/>
          <p:nvPr/>
        </p:nvSpPr>
        <p:spPr>
          <a:xfrm>
            <a:off x="-8467" y="536941"/>
            <a:ext cx="9144000" cy="552300"/>
          </a:xfrm>
          <a:prstGeom prst="rect">
            <a:avLst/>
          </a:prstGeom>
          <a:solidFill>
            <a:srgbClr val="3265B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i="0" u="none" strike="noStrike" cap="none">
              <a:solidFill>
                <a:schemeClr val="lt1"/>
              </a:solidFill>
            </a:endParaRPr>
          </a:p>
        </p:txBody>
      </p:sp>
      <p:sp>
        <p:nvSpPr>
          <p:cNvPr id="2" name="TextBox 1">
            <a:extLst>
              <a:ext uri="{FF2B5EF4-FFF2-40B4-BE49-F238E27FC236}">
                <a16:creationId xmlns:a16="http://schemas.microsoft.com/office/drawing/2014/main" id="{C3147E73-50B4-A73D-AC0C-A6102C4CD923}"/>
              </a:ext>
            </a:extLst>
          </p:cNvPr>
          <p:cNvSpPr txBox="1"/>
          <p:nvPr/>
        </p:nvSpPr>
        <p:spPr>
          <a:xfrm>
            <a:off x="197764" y="571529"/>
            <a:ext cx="5118709" cy="523220"/>
          </a:xfrm>
          <a:prstGeom prst="rect">
            <a:avLst/>
          </a:prstGeom>
          <a:noFill/>
        </p:spPr>
        <p:txBody>
          <a:bodyPr wrap="none" rtlCol="0">
            <a:spAutoFit/>
          </a:bodyPr>
          <a:lstStyle/>
          <a:p>
            <a:r>
              <a:rPr lang="en-US" sz="2800" b="1" dirty="0">
                <a:solidFill>
                  <a:schemeClr val="bg1"/>
                </a:solidFill>
              </a:rPr>
              <a:t>Example: International Trade</a:t>
            </a:r>
          </a:p>
        </p:txBody>
      </p:sp>
      <p:pic>
        <p:nvPicPr>
          <p:cNvPr id="4" name="Picture 3">
            <a:extLst>
              <a:ext uri="{FF2B5EF4-FFF2-40B4-BE49-F238E27FC236}">
                <a16:creationId xmlns:a16="http://schemas.microsoft.com/office/drawing/2014/main" id="{A701B4A3-9C56-87F2-D197-B6CAF2616697}"/>
              </a:ext>
            </a:extLst>
          </p:cNvPr>
          <p:cNvPicPr>
            <a:picLocks noChangeAspect="1"/>
          </p:cNvPicPr>
          <p:nvPr/>
        </p:nvPicPr>
        <p:blipFill>
          <a:blip r:embed="rId2"/>
          <a:stretch>
            <a:fillRect/>
          </a:stretch>
        </p:blipFill>
        <p:spPr>
          <a:xfrm>
            <a:off x="-263215" y="1123829"/>
            <a:ext cx="4538632" cy="2430893"/>
          </a:xfrm>
          <a:prstGeom prst="rect">
            <a:avLst/>
          </a:prstGeom>
        </p:spPr>
      </p:pic>
      <p:pic>
        <p:nvPicPr>
          <p:cNvPr id="5" name="Picture 4">
            <a:extLst>
              <a:ext uri="{FF2B5EF4-FFF2-40B4-BE49-F238E27FC236}">
                <a16:creationId xmlns:a16="http://schemas.microsoft.com/office/drawing/2014/main" id="{8125FE33-DBBD-8685-922A-0783A39886B9}"/>
              </a:ext>
            </a:extLst>
          </p:cNvPr>
          <p:cNvPicPr>
            <a:picLocks noChangeAspect="1"/>
          </p:cNvPicPr>
          <p:nvPr/>
        </p:nvPicPr>
        <p:blipFill>
          <a:blip r:embed="rId3"/>
          <a:stretch>
            <a:fillRect/>
          </a:stretch>
        </p:blipFill>
        <p:spPr>
          <a:xfrm>
            <a:off x="4275417" y="2675050"/>
            <a:ext cx="4538632" cy="2136112"/>
          </a:xfrm>
          <a:prstGeom prst="rect">
            <a:avLst/>
          </a:prstGeom>
        </p:spPr>
      </p:pic>
    </p:spTree>
    <p:extLst>
      <p:ext uri="{BB962C8B-B14F-4D97-AF65-F5344CB8AC3E}">
        <p14:creationId xmlns:p14="http://schemas.microsoft.com/office/powerpoint/2010/main" val="1951688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07"/>
        <p:cNvGrpSpPr/>
        <p:nvPr/>
      </p:nvGrpSpPr>
      <p:grpSpPr>
        <a:xfrm>
          <a:off x="0" y="0"/>
          <a:ext cx="0" cy="0"/>
          <a:chOff x="0" y="0"/>
          <a:chExt cx="0" cy="0"/>
        </a:xfrm>
      </p:grpSpPr>
      <p:sp>
        <p:nvSpPr>
          <p:cNvPr id="108" name="Google Shape;108;p18"/>
          <p:cNvSpPr/>
          <p:nvPr/>
        </p:nvSpPr>
        <p:spPr>
          <a:xfrm>
            <a:off x="0" y="488814"/>
            <a:ext cx="9144000" cy="552300"/>
          </a:xfrm>
          <a:prstGeom prst="rect">
            <a:avLst/>
          </a:prstGeom>
          <a:solidFill>
            <a:srgbClr val="3265B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i="0" u="none" strike="noStrike" cap="none">
              <a:solidFill>
                <a:schemeClr val="lt1"/>
              </a:solidFill>
            </a:endParaRPr>
          </a:p>
        </p:txBody>
      </p:sp>
      <p:sp>
        <p:nvSpPr>
          <p:cNvPr id="109" name="Google Shape;109;p18"/>
          <p:cNvSpPr txBox="1"/>
          <p:nvPr/>
        </p:nvSpPr>
        <p:spPr>
          <a:xfrm>
            <a:off x="376369" y="506567"/>
            <a:ext cx="8408100" cy="5586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None/>
            </a:pPr>
            <a:r>
              <a:rPr lang="en-US" sz="2400" b="1" dirty="0">
                <a:solidFill>
                  <a:schemeClr val="lt1"/>
                </a:solidFill>
              </a:rPr>
              <a:t>The Argument/Theory</a:t>
            </a:r>
            <a:endParaRPr sz="2400" b="1" i="0" u="none" strike="noStrike" cap="none" dirty="0">
              <a:solidFill>
                <a:schemeClr val="lt1"/>
              </a:solidFill>
            </a:endParaRPr>
          </a:p>
        </p:txBody>
      </p:sp>
      <p:sp>
        <p:nvSpPr>
          <p:cNvPr id="110" name="Google Shape;110;p18"/>
          <p:cNvSpPr/>
          <p:nvPr/>
        </p:nvSpPr>
        <p:spPr>
          <a:xfrm>
            <a:off x="201250" y="1601975"/>
            <a:ext cx="9317653" cy="3051892"/>
          </a:xfrm>
          <a:prstGeom prst="rect">
            <a:avLst/>
          </a:prstGeom>
          <a:noFill/>
          <a:ln>
            <a:noFill/>
          </a:ln>
        </p:spPr>
        <p:txBody>
          <a:bodyPr spcFirstLastPara="1" wrap="square" lIns="91425" tIns="45700" rIns="91425" bIns="45700" anchor="t" anchorCtr="0">
            <a:noAutofit/>
          </a:bodyPr>
          <a:lstStyle/>
          <a:p>
            <a:pPr marL="457200" marR="0" lvl="0" indent="-342900" algn="l" rtl="0">
              <a:lnSpc>
                <a:spcPct val="100000"/>
              </a:lnSpc>
              <a:spcBef>
                <a:spcPts val="0"/>
              </a:spcBef>
              <a:spcAft>
                <a:spcPts val="0"/>
              </a:spcAft>
              <a:buClr>
                <a:schemeClr val="dk1"/>
              </a:buClr>
              <a:buSzPts val="1800"/>
              <a:buChar char="●"/>
            </a:pPr>
            <a:r>
              <a:rPr lang="en-US" sz="1600" dirty="0">
                <a:solidFill>
                  <a:schemeClr val="dk1"/>
                </a:solidFill>
                <a:latin typeface="Calibri" panose="020F0502020204030204" pitchFamily="34" charset="0"/>
                <a:cs typeface="Calibri" panose="020F0502020204030204" pitchFamily="34" charset="0"/>
              </a:rPr>
              <a:t>Driven by a special form of autocratic regime types: “</a:t>
            </a:r>
            <a:r>
              <a:rPr lang="en-US" sz="1600" u="sng" dirty="0">
                <a:solidFill>
                  <a:schemeClr val="tx1"/>
                </a:solidFill>
                <a:latin typeface="Calibri" panose="020F0502020204030204" pitchFamily="34" charset="0"/>
                <a:cs typeface="Calibri" panose="020F0502020204030204" pitchFamily="34" charset="0"/>
              </a:rPr>
              <a:t>engaged reformers</a:t>
            </a:r>
            <a:r>
              <a:rPr lang="en-US" sz="1600" dirty="0">
                <a:solidFill>
                  <a:schemeClr val="tx1"/>
                </a:solidFill>
                <a:latin typeface="Calibri" panose="020F0502020204030204" pitchFamily="34" charset="0"/>
                <a:cs typeface="Calibri" panose="020F0502020204030204" pitchFamily="34" charset="0"/>
              </a:rPr>
              <a:t>”</a:t>
            </a:r>
            <a:r>
              <a:rPr lang="en-US" sz="1600" dirty="0">
                <a:solidFill>
                  <a:schemeClr val="dk1"/>
                </a:solidFill>
                <a:latin typeface="Calibri" panose="020F0502020204030204" pitchFamily="34" charset="0"/>
                <a:cs typeface="Calibri" panose="020F0502020204030204" pitchFamily="34" charset="0"/>
              </a:rPr>
              <a:t> </a:t>
            </a:r>
          </a:p>
          <a:p>
            <a:pPr marL="571500" lvl="1">
              <a:lnSpc>
                <a:spcPct val="150000"/>
              </a:lnSpc>
              <a:spcBef>
                <a:spcPts val="600"/>
              </a:spcBef>
              <a:buClr>
                <a:schemeClr val="dk1"/>
              </a:buClr>
              <a:buSzPts val="1800"/>
            </a:pPr>
            <a:r>
              <a:rPr lang="en-US" dirty="0">
                <a:solidFill>
                  <a:schemeClr val="dk1"/>
                </a:solidFill>
                <a:latin typeface="Calibri" panose="020F0502020204030204" pitchFamily="34" charset="0"/>
                <a:cs typeface="Calibri" panose="020F0502020204030204" pitchFamily="34" charset="0"/>
              </a:rPr>
              <a:t>  1) economically reformed: credibility, incentive </a:t>
            </a:r>
          </a:p>
          <a:p>
            <a:pPr marL="571500" lvl="1">
              <a:lnSpc>
                <a:spcPct val="150000"/>
              </a:lnSpc>
              <a:buClr>
                <a:schemeClr val="dk1"/>
              </a:buClr>
              <a:buSzPts val="1800"/>
            </a:pPr>
            <a:r>
              <a:rPr lang="en-US" dirty="0">
                <a:solidFill>
                  <a:schemeClr val="dk1"/>
                </a:solidFill>
                <a:latin typeface="Calibri" panose="020F0502020204030204" pitchFamily="34" charset="0"/>
                <a:cs typeface="Calibri" panose="020F0502020204030204" pitchFamily="34" charset="0"/>
              </a:rPr>
              <a:t>  2) economically engaged: market access, resources, information, credibility    </a:t>
            </a:r>
          </a:p>
          <a:p>
            <a:pPr marL="571500" lvl="1">
              <a:buClr>
                <a:schemeClr val="dk1"/>
              </a:buClr>
              <a:buSzPts val="1800"/>
            </a:pPr>
            <a:endParaRPr lang="en-US" dirty="0">
              <a:solidFill>
                <a:schemeClr val="dk1"/>
              </a:solidFill>
              <a:latin typeface="Calibri" panose="020F0502020204030204" pitchFamily="34" charset="0"/>
              <a:cs typeface="Calibri" panose="020F0502020204030204" pitchFamily="34" charset="0"/>
            </a:endParaRPr>
          </a:p>
          <a:p>
            <a:pPr marL="571500" lvl="1">
              <a:buClr>
                <a:schemeClr val="dk1"/>
              </a:buClr>
              <a:buSzPts val="1800"/>
            </a:pPr>
            <a:r>
              <a:rPr lang="en-US" dirty="0">
                <a:solidFill>
                  <a:schemeClr val="dk1"/>
                </a:solidFill>
                <a:latin typeface="Calibri" panose="020F0502020204030204" pitchFamily="34" charset="0"/>
                <a:cs typeface="Calibri" panose="020F0502020204030204" pitchFamily="34" charset="0"/>
              </a:rPr>
              <a:t>       </a:t>
            </a:r>
            <a:endParaRPr lang="en-US" i="1" dirty="0">
              <a:solidFill>
                <a:schemeClr val="tx1"/>
              </a:solidFill>
              <a:latin typeface="Calibri" panose="020F0502020204030204" pitchFamily="34" charset="0"/>
              <a:cs typeface="Calibri" panose="020F0502020204030204" pitchFamily="34" charset="0"/>
            </a:endParaRPr>
          </a:p>
          <a:p>
            <a:pPr marL="571500" marR="0" lvl="1" algn="l" rtl="0">
              <a:lnSpc>
                <a:spcPct val="150000"/>
              </a:lnSpc>
              <a:spcBef>
                <a:spcPts val="0"/>
              </a:spcBef>
              <a:spcAft>
                <a:spcPts val="0"/>
              </a:spcAft>
              <a:buClr>
                <a:schemeClr val="dk1"/>
              </a:buClr>
              <a:buSzPts val="1800"/>
            </a:pPr>
            <a:r>
              <a:rPr lang="en-US" i="1" dirty="0">
                <a:solidFill>
                  <a:schemeClr val="dk1"/>
                </a:solidFill>
                <a:latin typeface="Calibri" panose="020F0502020204030204" pitchFamily="34" charset="0"/>
                <a:cs typeface="Calibri" panose="020F0502020204030204" pitchFamily="34" charset="0"/>
              </a:rPr>
              <a:t>              Stronger</a:t>
            </a:r>
            <a:r>
              <a:rPr lang="en-US" dirty="0">
                <a:solidFill>
                  <a:schemeClr val="dk1"/>
                </a:solidFill>
                <a:latin typeface="Calibri" panose="020F0502020204030204" pitchFamily="34" charset="0"/>
                <a:cs typeface="Calibri" panose="020F0502020204030204" pitchFamily="34" charset="0"/>
              </a:rPr>
              <a:t> inst./non-inst. abilities in competing for </a:t>
            </a:r>
            <a:r>
              <a:rPr lang="en-US" i="1" u="sng" dirty="0">
                <a:solidFill>
                  <a:schemeClr val="tx1"/>
                </a:solidFill>
                <a:latin typeface="Calibri" panose="020F0502020204030204" pitchFamily="34" charset="0"/>
                <a:cs typeface="Calibri" panose="020F0502020204030204" pitchFamily="34" charset="0"/>
              </a:rPr>
              <a:t>external</a:t>
            </a:r>
            <a:r>
              <a:rPr lang="en-US" i="1" dirty="0">
                <a:solidFill>
                  <a:schemeClr val="tx1"/>
                </a:solidFill>
                <a:latin typeface="Calibri" panose="020F0502020204030204" pitchFamily="34" charset="0"/>
                <a:cs typeface="Calibri" panose="020F0502020204030204" pitchFamily="34" charset="0"/>
              </a:rPr>
              <a:t> demand </a:t>
            </a:r>
            <a:r>
              <a:rPr lang="en-US" dirty="0">
                <a:solidFill>
                  <a:schemeClr val="tx1"/>
                </a:solidFill>
                <a:latin typeface="Calibri" panose="020F0502020204030204" pitchFamily="34" charset="0"/>
                <a:cs typeface="Calibri" panose="020F0502020204030204" pitchFamily="34" charset="0"/>
              </a:rPr>
              <a:t>than its democratic “counterfactual”</a:t>
            </a:r>
          </a:p>
          <a:p>
            <a:pPr marL="571500" lvl="1">
              <a:lnSpc>
                <a:spcPct val="150000"/>
              </a:lnSpc>
              <a:buClr>
                <a:schemeClr val="dk1"/>
              </a:buClr>
              <a:buSzPts val="1800"/>
            </a:pPr>
            <a:r>
              <a:rPr lang="en-US" dirty="0">
                <a:solidFill>
                  <a:schemeClr val="dk1"/>
                </a:solidFill>
                <a:latin typeface="Calibri" panose="020F0502020204030204" pitchFamily="34" charset="0"/>
                <a:cs typeface="Calibri" panose="020F0502020204030204" pitchFamily="34" charset="0"/>
              </a:rPr>
              <a:t>              Though</a:t>
            </a:r>
            <a:r>
              <a:rPr lang="en-US" i="1" dirty="0">
                <a:solidFill>
                  <a:schemeClr val="dk1"/>
                </a:solidFill>
                <a:latin typeface="Calibri" panose="020F0502020204030204" pitchFamily="34" charset="0"/>
                <a:cs typeface="Calibri" panose="020F0502020204030204" pitchFamily="34" charset="0"/>
              </a:rPr>
              <a:t> weaker</a:t>
            </a:r>
            <a:r>
              <a:rPr lang="en-US" dirty="0">
                <a:solidFill>
                  <a:schemeClr val="dk1"/>
                </a:solidFill>
                <a:latin typeface="Calibri" panose="020F0502020204030204" pitchFamily="34" charset="0"/>
                <a:cs typeface="Calibri" panose="020F0502020204030204" pitchFamily="34" charset="0"/>
              </a:rPr>
              <a:t> </a:t>
            </a:r>
            <a:r>
              <a:rPr lang="en-US" i="1" u="sng" dirty="0">
                <a:solidFill>
                  <a:schemeClr val="tx1"/>
                </a:solidFill>
                <a:latin typeface="Calibri" panose="020F0502020204030204" pitchFamily="34" charset="0"/>
                <a:cs typeface="Calibri" panose="020F0502020204030204" pitchFamily="34" charset="0"/>
              </a:rPr>
              <a:t>internal</a:t>
            </a:r>
            <a:r>
              <a:rPr lang="en-US" i="1" dirty="0">
                <a:solidFill>
                  <a:schemeClr val="tx1"/>
                </a:solidFill>
                <a:latin typeface="Calibri" panose="020F0502020204030204" pitchFamily="34" charset="0"/>
                <a:cs typeface="Calibri" panose="020F0502020204030204" pitchFamily="34" charset="0"/>
              </a:rPr>
              <a:t> demand </a:t>
            </a:r>
            <a:r>
              <a:rPr lang="en-US" dirty="0">
                <a:solidFill>
                  <a:schemeClr val="tx1"/>
                </a:solidFill>
                <a:latin typeface="Calibri" panose="020F0502020204030204" pitchFamily="34" charset="0"/>
                <a:cs typeface="Calibri" panose="020F0502020204030204" pitchFamily="34" charset="0"/>
              </a:rPr>
              <a:t>(due to </a:t>
            </a:r>
            <a:r>
              <a:rPr lang="en-US" dirty="0">
                <a:solidFill>
                  <a:schemeClr val="dk1"/>
                </a:solidFill>
                <a:latin typeface="Calibri" panose="020F0502020204030204" pitchFamily="34" charset="0"/>
                <a:cs typeface="Calibri" panose="020F0502020204030204" pitchFamily="34" charset="0"/>
              </a:rPr>
              <a:t>non-inclusive poli. Inst.) </a:t>
            </a:r>
            <a:r>
              <a:rPr lang="en-US" dirty="0">
                <a:solidFill>
                  <a:schemeClr val="dk1"/>
                </a:solidFill>
                <a:latin typeface="Calibri" panose="020F0502020204030204" pitchFamily="34" charset="0"/>
                <a:cs typeface="Calibri" panose="020F0502020204030204" pitchFamily="34" charset="0"/>
                <a:sym typeface="Wingdings" pitchFamily="2" charset="2"/>
              </a:rPr>
              <a:t>–– fundamental </a:t>
            </a:r>
            <a:r>
              <a:rPr lang="en-US" dirty="0" err="1">
                <a:solidFill>
                  <a:schemeClr val="dk1"/>
                </a:solidFill>
                <a:latin typeface="Calibri" panose="020F0502020204030204" pitchFamily="34" charset="0"/>
                <a:cs typeface="Calibri" panose="020F0502020204030204" pitchFamily="34" charset="0"/>
                <a:sym typeface="Wingdings" pitchFamily="2" charset="2"/>
              </a:rPr>
              <a:t>isssue</a:t>
            </a:r>
            <a:r>
              <a:rPr lang="en-US" dirty="0">
                <a:solidFill>
                  <a:schemeClr val="dk1"/>
                </a:solidFill>
                <a:latin typeface="Calibri" panose="020F0502020204030204" pitchFamily="34" charset="0"/>
                <a:cs typeface="Calibri" panose="020F0502020204030204" pitchFamily="34" charset="0"/>
                <a:sym typeface="Wingdings" pitchFamily="2" charset="2"/>
              </a:rPr>
              <a:t> abs. globalization</a:t>
            </a:r>
            <a:endParaRPr lang="en-US" dirty="0">
              <a:solidFill>
                <a:schemeClr val="dk1"/>
              </a:solidFill>
              <a:latin typeface="Calibri" panose="020F0502020204030204" pitchFamily="34" charset="0"/>
              <a:cs typeface="Calibri" panose="020F0502020204030204" pitchFamily="34" charset="0"/>
            </a:endParaRPr>
          </a:p>
          <a:p>
            <a:pPr marL="914400" marR="0" lvl="1" indent="-342900" algn="l" rtl="0">
              <a:lnSpc>
                <a:spcPct val="150000"/>
              </a:lnSpc>
              <a:spcBef>
                <a:spcPts val="0"/>
              </a:spcBef>
              <a:spcAft>
                <a:spcPts val="0"/>
              </a:spcAft>
              <a:buClr>
                <a:schemeClr val="dk1"/>
              </a:buClr>
              <a:buSzPts val="1800"/>
              <a:buChar char="○"/>
            </a:pPr>
            <a:endParaRPr lang="en-US" dirty="0">
              <a:solidFill>
                <a:schemeClr val="tx1"/>
              </a:solidFill>
              <a:latin typeface="Calibri" panose="020F0502020204030204" pitchFamily="34" charset="0"/>
              <a:cs typeface="Calibri" panose="020F0502020204030204" pitchFamily="34" charset="0"/>
            </a:endParaRPr>
          </a:p>
          <a:p>
            <a:pPr marL="457200" marR="0" lvl="0" indent="0" algn="l" rtl="0">
              <a:lnSpc>
                <a:spcPct val="100000"/>
              </a:lnSpc>
              <a:spcBef>
                <a:spcPts val="0"/>
              </a:spcBef>
              <a:spcAft>
                <a:spcPts val="0"/>
              </a:spcAft>
              <a:buNone/>
            </a:pPr>
            <a:endParaRPr sz="1600" dirty="0">
              <a:solidFill>
                <a:schemeClr val="dk1"/>
              </a:solidFill>
              <a:latin typeface="Calibri" panose="020F0502020204030204" pitchFamily="34" charset="0"/>
              <a:cs typeface="Calibri" panose="020F0502020204030204" pitchFamily="34" charset="0"/>
            </a:endParaRPr>
          </a:p>
          <a:p>
            <a:pPr marL="457200" marR="0" lvl="0" indent="0" algn="l" rtl="0">
              <a:lnSpc>
                <a:spcPct val="100000"/>
              </a:lnSpc>
              <a:spcBef>
                <a:spcPts val="0"/>
              </a:spcBef>
              <a:spcAft>
                <a:spcPts val="0"/>
              </a:spcAft>
              <a:buNone/>
            </a:pPr>
            <a:endParaRPr sz="1800" dirty="0">
              <a:solidFill>
                <a:schemeClr val="dk1"/>
              </a:solidFill>
              <a:latin typeface="Calibri" panose="020F0502020204030204" pitchFamily="34" charset="0"/>
              <a:cs typeface="Calibri" panose="020F0502020204030204" pitchFamily="34" charset="0"/>
            </a:endParaRPr>
          </a:p>
          <a:p>
            <a:pPr marL="457200" lvl="2" indent="-342900">
              <a:buClr>
                <a:schemeClr val="dk1"/>
              </a:buClr>
              <a:buSzPts val="1800"/>
              <a:buChar char="●"/>
            </a:pPr>
            <a:endParaRPr sz="1600" dirty="0">
              <a:solidFill>
                <a:schemeClr val="dk1"/>
              </a:solidFill>
              <a:latin typeface="Calibri" panose="020F0502020204030204" pitchFamily="34" charset="0"/>
              <a:cs typeface="Calibri" panose="020F0502020204030204" pitchFamily="34" charset="0"/>
            </a:endParaRPr>
          </a:p>
        </p:txBody>
      </p:sp>
      <p:pic>
        <p:nvPicPr>
          <p:cNvPr id="2" name="Google Shape;103;p17">
            <a:extLst>
              <a:ext uri="{FF2B5EF4-FFF2-40B4-BE49-F238E27FC236}">
                <a16:creationId xmlns:a16="http://schemas.microsoft.com/office/drawing/2014/main" id="{1EAE8A3D-544B-2707-5CB0-A414A5E86D16}"/>
              </a:ext>
            </a:extLst>
          </p:cNvPr>
          <p:cNvPicPr preferRelativeResize="0"/>
          <p:nvPr/>
        </p:nvPicPr>
        <p:blipFill>
          <a:blip r:embed="rId3">
            <a:alphaModFix/>
          </a:blip>
          <a:stretch>
            <a:fillRect/>
          </a:stretch>
        </p:blipFill>
        <p:spPr>
          <a:xfrm rot="10800000">
            <a:off x="1030573" y="3127921"/>
            <a:ext cx="315625" cy="521212"/>
          </a:xfrm>
          <a:prstGeom prst="rect">
            <a:avLst/>
          </a:prstGeom>
          <a:noFill/>
          <a:ln>
            <a:noFill/>
          </a:ln>
        </p:spPr>
      </p:pic>
      <p:pic>
        <p:nvPicPr>
          <p:cNvPr id="3" name="Google Shape;103;p17">
            <a:extLst>
              <a:ext uri="{FF2B5EF4-FFF2-40B4-BE49-F238E27FC236}">
                <a16:creationId xmlns:a16="http://schemas.microsoft.com/office/drawing/2014/main" id="{6F1D3E83-2CC9-6E0D-E741-F4A28610CE43}"/>
              </a:ext>
            </a:extLst>
          </p:cNvPr>
          <p:cNvPicPr preferRelativeResize="0"/>
          <p:nvPr/>
        </p:nvPicPr>
        <p:blipFill>
          <a:blip r:embed="rId3">
            <a:alphaModFix/>
          </a:blip>
          <a:stretch>
            <a:fillRect/>
          </a:stretch>
        </p:blipFill>
        <p:spPr>
          <a:xfrm>
            <a:off x="6404197" y="2050538"/>
            <a:ext cx="315625" cy="521212"/>
          </a:xfrm>
          <a:prstGeom prst="rect">
            <a:avLst/>
          </a:prstGeom>
          <a:noFill/>
          <a:ln>
            <a:noFill/>
          </a:ln>
        </p:spPr>
      </p:pic>
      <p:sp>
        <p:nvSpPr>
          <p:cNvPr id="5" name="TextBox 4">
            <a:extLst>
              <a:ext uri="{FF2B5EF4-FFF2-40B4-BE49-F238E27FC236}">
                <a16:creationId xmlns:a16="http://schemas.microsoft.com/office/drawing/2014/main" id="{E2B30B83-DBF1-A770-96A0-F09858E38249}"/>
              </a:ext>
            </a:extLst>
          </p:cNvPr>
          <p:cNvSpPr txBox="1"/>
          <p:nvPr/>
        </p:nvSpPr>
        <p:spPr>
          <a:xfrm>
            <a:off x="6812280" y="2141978"/>
            <a:ext cx="4608576" cy="307777"/>
          </a:xfrm>
          <a:prstGeom prst="rect">
            <a:avLst/>
          </a:prstGeom>
          <a:noFill/>
        </p:spPr>
        <p:txBody>
          <a:bodyPr wrap="square">
            <a:spAutoFit/>
          </a:bodyPr>
          <a:lstStyle/>
          <a:p>
            <a:r>
              <a:rPr lang="en-US" sz="1400" b="1" dirty="0">
                <a:solidFill>
                  <a:schemeClr val="tx1"/>
                </a:solidFill>
                <a:latin typeface="Calibri" panose="020F0502020204030204" pitchFamily="34" charset="0"/>
                <a:cs typeface="Calibri" panose="020F0502020204030204" pitchFamily="34" charset="0"/>
              </a:rPr>
              <a:t>scope condition</a:t>
            </a:r>
            <a:endParaRPr lang="en-US" dirty="0"/>
          </a:p>
        </p:txBody>
      </p:sp>
      <p:cxnSp>
        <p:nvCxnSpPr>
          <p:cNvPr id="8" name="Curved Connector 7">
            <a:extLst>
              <a:ext uri="{FF2B5EF4-FFF2-40B4-BE49-F238E27FC236}">
                <a16:creationId xmlns:a16="http://schemas.microsoft.com/office/drawing/2014/main" id="{3682D1B2-2136-E04C-02B9-58F9F49B16DD}"/>
              </a:ext>
            </a:extLst>
          </p:cNvPr>
          <p:cNvCxnSpPr>
            <a:cxnSpLocks/>
          </p:cNvCxnSpPr>
          <p:nvPr/>
        </p:nvCxnSpPr>
        <p:spPr>
          <a:xfrm>
            <a:off x="713232" y="3127921"/>
            <a:ext cx="317341" cy="154775"/>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0">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0">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10">
                                            <p:txEl>
                                              <p:pRg st="0" end="0"/>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10">
                                            <p:txEl>
                                              <p:pRg st="1" end="1"/>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10">
                                            <p:txEl>
                                              <p:pRg st="2" end="2"/>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10">
                                            <p:txEl>
                                              <p:pRg st="4" end="4"/>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10">
                                            <p:txEl>
                                              <p:pRg st="5" end="5"/>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10">
                                            <p:txEl>
                                              <p:pRg st="6" end="6"/>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10">
                                            <p:txEl>
                                              <p:pRg st="5" end="5"/>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10">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 grpId="0" build="allAtOnce"/>
      <p:bldP spid="5"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14"/>
        <p:cNvGrpSpPr/>
        <p:nvPr/>
      </p:nvGrpSpPr>
      <p:grpSpPr>
        <a:xfrm>
          <a:off x="0" y="0"/>
          <a:ext cx="0" cy="0"/>
          <a:chOff x="0" y="0"/>
          <a:chExt cx="0" cy="0"/>
        </a:xfrm>
      </p:grpSpPr>
      <p:sp>
        <p:nvSpPr>
          <p:cNvPr id="115" name="Google Shape;115;p19"/>
          <p:cNvSpPr/>
          <p:nvPr/>
        </p:nvSpPr>
        <p:spPr>
          <a:xfrm>
            <a:off x="0" y="488814"/>
            <a:ext cx="9144000" cy="552300"/>
          </a:xfrm>
          <a:prstGeom prst="rect">
            <a:avLst/>
          </a:prstGeom>
          <a:solidFill>
            <a:srgbClr val="3265B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i="0" u="none" strike="noStrike" cap="none">
              <a:solidFill>
                <a:schemeClr val="lt1"/>
              </a:solidFill>
            </a:endParaRPr>
          </a:p>
        </p:txBody>
      </p:sp>
      <p:sp>
        <p:nvSpPr>
          <p:cNvPr id="116" name="Google Shape;116;p19"/>
          <p:cNvSpPr txBox="1"/>
          <p:nvPr/>
        </p:nvSpPr>
        <p:spPr>
          <a:xfrm>
            <a:off x="367902" y="489633"/>
            <a:ext cx="8408100" cy="5586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None/>
            </a:pPr>
            <a:r>
              <a:rPr lang="en-US" sz="2400" b="1" dirty="0">
                <a:solidFill>
                  <a:schemeClr val="lt1"/>
                </a:solidFill>
              </a:rPr>
              <a:t>“Engaged Reformer”: Face Validation</a:t>
            </a:r>
            <a:endParaRPr sz="2400" b="1" i="0" u="none" strike="noStrike" cap="none" dirty="0">
              <a:solidFill>
                <a:schemeClr val="lt1"/>
              </a:solidFill>
            </a:endParaRPr>
          </a:p>
        </p:txBody>
      </p:sp>
      <p:pic>
        <p:nvPicPr>
          <p:cNvPr id="2" name="Picture 1">
            <a:extLst>
              <a:ext uri="{FF2B5EF4-FFF2-40B4-BE49-F238E27FC236}">
                <a16:creationId xmlns:a16="http://schemas.microsoft.com/office/drawing/2014/main" id="{9925B353-7C93-5D83-D3F7-2724E5032EAB}"/>
              </a:ext>
            </a:extLst>
          </p:cNvPr>
          <p:cNvPicPr>
            <a:picLocks noChangeAspect="1"/>
          </p:cNvPicPr>
          <p:nvPr/>
        </p:nvPicPr>
        <p:blipFill rotWithShape="1">
          <a:blip r:embed="rId3"/>
          <a:srcRect b="18345"/>
          <a:stretch/>
        </p:blipFill>
        <p:spPr>
          <a:xfrm>
            <a:off x="245226" y="1048233"/>
            <a:ext cx="6333586" cy="3950289"/>
          </a:xfrm>
          <a:prstGeom prst="rect">
            <a:avLst/>
          </a:prstGeom>
        </p:spPr>
      </p:pic>
      <p:sp>
        <p:nvSpPr>
          <p:cNvPr id="3" name="TextBox 2">
            <a:extLst>
              <a:ext uri="{FF2B5EF4-FFF2-40B4-BE49-F238E27FC236}">
                <a16:creationId xmlns:a16="http://schemas.microsoft.com/office/drawing/2014/main" id="{828268E0-64EE-0311-4440-633D5596245B}"/>
              </a:ext>
            </a:extLst>
          </p:cNvPr>
          <p:cNvSpPr txBox="1"/>
          <p:nvPr/>
        </p:nvSpPr>
        <p:spPr>
          <a:xfrm>
            <a:off x="6717039" y="2997974"/>
            <a:ext cx="1920736" cy="1569660"/>
          </a:xfrm>
          <a:prstGeom prst="rect">
            <a:avLst/>
          </a:prstGeom>
          <a:noFill/>
        </p:spPr>
        <p:txBody>
          <a:bodyPr wrap="square" rtlCol="0">
            <a:spAutoFit/>
          </a:bodyPr>
          <a:lstStyle/>
          <a:p>
            <a:r>
              <a:rPr lang="en-US" sz="700" i="1" dirty="0">
                <a:solidFill>
                  <a:schemeClr val="tx1"/>
                </a:solidFill>
                <a:latin typeface="Calibri" panose="020F0502020204030204" pitchFamily="34" charset="0"/>
                <a:cs typeface="Calibri" panose="020F0502020204030204" pitchFamily="34" charset="0"/>
              </a:rPr>
              <a:t>Historically pre-1990…</a:t>
            </a:r>
          </a:p>
          <a:p>
            <a:endParaRPr lang="en-US" sz="700" i="1" dirty="0">
              <a:solidFill>
                <a:schemeClr val="tx1"/>
              </a:solidFill>
              <a:latin typeface="Calibri" panose="020F0502020204030204" pitchFamily="34" charset="0"/>
              <a:cs typeface="Calibri" panose="020F0502020204030204" pitchFamily="34" charset="0"/>
            </a:endParaRPr>
          </a:p>
          <a:p>
            <a:r>
              <a:rPr lang="en-US" sz="700" i="1" dirty="0">
                <a:solidFill>
                  <a:schemeClr val="tx1"/>
                </a:solidFill>
                <a:latin typeface="Calibri" panose="020F0502020204030204" pitchFamily="34" charset="0"/>
                <a:cs typeface="Calibri" panose="020F0502020204030204" pitchFamily="34" charset="0"/>
              </a:rPr>
              <a:t>*Dozens of stars in East/Southeast Asia</a:t>
            </a:r>
          </a:p>
          <a:p>
            <a:endParaRPr lang="en-US" sz="700" i="1" dirty="0">
              <a:solidFill>
                <a:schemeClr val="tx1"/>
              </a:solidFill>
              <a:latin typeface="Calibri" panose="020F0502020204030204" pitchFamily="34" charset="0"/>
              <a:cs typeface="Calibri" panose="020F0502020204030204" pitchFamily="34" charset="0"/>
            </a:endParaRPr>
          </a:p>
          <a:p>
            <a:r>
              <a:rPr lang="en-US" sz="700" i="1" dirty="0">
                <a:solidFill>
                  <a:schemeClr val="tx1"/>
                </a:solidFill>
                <a:latin typeface="Calibri" panose="020F0502020204030204" pitchFamily="34" charset="0"/>
                <a:cs typeface="Calibri" panose="020F0502020204030204" pitchFamily="34" charset="0"/>
              </a:rPr>
              <a:t>*Other cases (to varied </a:t>
            </a:r>
            <a:r>
              <a:rPr lang="en-US" sz="700" i="1" dirty="0">
                <a:latin typeface="Calibri" panose="020F0502020204030204" pitchFamily="34" charset="0"/>
                <a:cs typeface="Calibri" panose="020F0502020204030204" pitchFamily="34" charset="0"/>
              </a:rPr>
              <a:t>degrees): </a:t>
            </a:r>
          </a:p>
          <a:p>
            <a:pPr>
              <a:spcBef>
                <a:spcPts val="600"/>
              </a:spcBef>
            </a:pPr>
            <a:r>
              <a:rPr lang="en-US" sz="700" i="1" dirty="0">
                <a:latin typeface="Calibri" panose="020F0502020204030204" pitchFamily="34" charset="0"/>
                <a:cs typeface="Calibri" panose="020F0502020204030204" pitchFamily="34" charset="0"/>
              </a:rPr>
              <a:t>… Pinochet’s Chile (1980/90s); Franco’s Spain (1959–1974); Junta’s Brazil (1968-1973); Salazar’s Portugal (1960s); PRI’s Mexico (1980/90s); Fujimori’s Peru (1993–1999); Trujillo’s Dominican Republic (1950/60s); Colombia (1958-1974); Argentina (1966-83); Botswana (1966–1980)…</a:t>
            </a:r>
          </a:p>
          <a:p>
            <a:endParaRPr lang="en-US" sz="7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60760</TotalTime>
  <Words>1875</Words>
  <Application>Microsoft Macintosh PowerPoint</Application>
  <PresentationFormat>On-screen Show (16:9)</PresentationFormat>
  <Paragraphs>190</Paragraphs>
  <Slides>33</Slides>
  <Notes>29</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33</vt:i4>
      </vt:variant>
    </vt:vector>
  </HeadingPairs>
  <TitlesOfParts>
    <vt:vector size="37" baseType="lpstr">
      <vt:lpstr>Arial</vt:lpstr>
      <vt:lpstr>Calibri</vt:lpstr>
      <vt:lpstr>Wingdings</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Yean, George</cp:lastModifiedBy>
  <cp:revision>195</cp:revision>
  <dcterms:modified xsi:type="dcterms:W3CDTF">2025-09-13T15:08:51Z</dcterms:modified>
</cp:coreProperties>
</file>